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53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1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7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9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7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FDB406-C1C8-4D63-9AC0-BDBF609C40E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B0AD97-EFA8-492F-9E4E-E9B76F2712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6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cm41.sapsf.com/login?company=stateofark&amp;_ga=2.195330476.1486268347.1612453426-152993755.1578685962#/log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rcareers@arkansas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6E811-8403-4D31-8AE9-978392305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/>
              <a:t>How to </a:t>
            </a:r>
            <a:br>
              <a:rPr lang="en-US" sz="4800" dirty="0"/>
            </a:br>
            <a:r>
              <a:rPr lang="en-US" sz="4800" dirty="0"/>
              <a:t>Access </a:t>
            </a:r>
            <a:br>
              <a:rPr lang="en-US" sz="4800" dirty="0"/>
            </a:br>
            <a:r>
              <a:rPr lang="en-US" sz="4800" dirty="0"/>
              <a:t>Self Paced</a:t>
            </a:r>
            <a:br>
              <a:rPr lang="en-US" sz="4800" dirty="0"/>
            </a:br>
            <a:r>
              <a:rPr lang="en-US" sz="4800" dirty="0"/>
              <a:t>Online  </a:t>
            </a:r>
            <a:br>
              <a:rPr lang="en-US" sz="4800" dirty="0"/>
            </a:br>
            <a:r>
              <a:rPr lang="en-US" sz="4800" dirty="0"/>
              <a:t>Training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4AD48-6B62-4CD8-8D7D-8B302BA85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MyARLearning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935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8AE992-9796-47D6-96BC-E29AB4E5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MYARLEARNING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07CB63A-519E-468E-A297-EE2912FD14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8479" y="1941922"/>
            <a:ext cx="5504178" cy="2441542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4523D4-E5B4-4501-82B1-A5D815513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Click the “ MYARLEARNING” Link</a:t>
            </a:r>
          </a:p>
          <a:p>
            <a:r>
              <a:rPr lang="en-US" dirty="0"/>
              <a:t>Under “Self Paced Online Training”</a:t>
            </a:r>
          </a:p>
        </p:txBody>
      </p:sp>
    </p:spTree>
    <p:extLst>
      <p:ext uri="{BB962C8B-B14F-4D97-AF65-F5344CB8AC3E}">
        <p14:creationId xmlns:p14="http://schemas.microsoft.com/office/powerpoint/2010/main" val="10352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CF81D86-BDBA-477C-B7DD-8D359BB99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37215-BB6D-44C9-B5B9-AFC67725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/>
              <a:t>MyARLearning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EE99B-E3A3-4E9F-9C8D-58F08192CE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2" r="6698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5F3E9C-EF11-4F8F-A621-399C7A3E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49464-7FA4-46E6-B885-3EB9EAF6C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 err="1"/>
              <a:t>MyARLearning</a:t>
            </a:r>
            <a:r>
              <a:rPr lang="en-US" dirty="0"/>
              <a:t> is a web-based application that allows you to take courses established for the State of Arkansas.</a:t>
            </a:r>
          </a:p>
          <a:p>
            <a:r>
              <a:rPr lang="en-US" dirty="0"/>
              <a:t>The </a:t>
            </a:r>
            <a:r>
              <a:rPr lang="en-US" dirty="0" err="1"/>
              <a:t>MyARLearning</a:t>
            </a:r>
            <a:r>
              <a:rPr lang="en-US" dirty="0"/>
              <a:t> application can be accessed using you </a:t>
            </a:r>
            <a:r>
              <a:rPr lang="en-US" dirty="0" err="1"/>
              <a:t>MyARCareers</a:t>
            </a:r>
            <a:r>
              <a:rPr lang="en-US" dirty="0"/>
              <a:t> Username and Password.</a:t>
            </a:r>
          </a:p>
          <a:p>
            <a:r>
              <a:rPr lang="en-US" dirty="0"/>
              <a:t>The link to </a:t>
            </a:r>
            <a:r>
              <a:rPr lang="en-US" dirty="0" err="1"/>
              <a:t>MyARLearning</a:t>
            </a:r>
            <a:r>
              <a:rPr lang="en-US" dirty="0"/>
              <a:t> is as follows:</a:t>
            </a:r>
          </a:p>
          <a:p>
            <a:r>
              <a:rPr lang="en-US" dirty="0">
                <a:hlinkClick r:id="rId3"/>
              </a:rPr>
              <a:t>SuccessFactors Log in (sapsf.com)</a:t>
            </a:r>
            <a:endParaRPr lang="en-US" dirty="0"/>
          </a:p>
          <a:p>
            <a:endParaRPr lang="en-US" sz="1400" dirty="0"/>
          </a:p>
          <a:p>
            <a:r>
              <a:rPr lang="en-US" sz="1400" dirty="0"/>
              <a:t>If you have any questions or need help using the </a:t>
            </a:r>
            <a:r>
              <a:rPr lang="en-US" sz="1400" dirty="0" err="1"/>
              <a:t>ARCareers</a:t>
            </a:r>
            <a:r>
              <a:rPr lang="en-US" sz="1400" dirty="0"/>
              <a:t> Website, please contact the Office of Personnel Management at 501-682-8197 or 501-682-1753, or email us at </a:t>
            </a:r>
            <a:r>
              <a:rPr lang="en-US" sz="1400" dirty="0">
                <a:hlinkClick r:id="rId4"/>
              </a:rPr>
              <a:t>arcareers@arkansas.gov</a:t>
            </a:r>
            <a:r>
              <a:rPr lang="en-US" sz="1400" dirty="0"/>
              <a:t>.</a:t>
            </a:r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88AA064E-5F6E-4024-BC28-EDDC3DFC7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03B29638-4838-4B9B-B9DB-96E542BAF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862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37186-E2EA-43C9-9F31-1FE44324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MyARLearning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A2BCBC-5E10-495A-8C83-0DDBED905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Click the “</a:t>
            </a:r>
            <a:r>
              <a:rPr lang="en-US" sz="1500" dirty="0" err="1">
                <a:solidFill>
                  <a:srgbClr val="FFFFFF"/>
                </a:solidFill>
              </a:rPr>
              <a:t>MyARLearning</a:t>
            </a:r>
            <a:r>
              <a:rPr lang="en-US" sz="1500" dirty="0">
                <a:solidFill>
                  <a:srgbClr val="FFFFFF"/>
                </a:solidFill>
              </a:rPr>
              <a:t>” tile from your profile screen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C2FF97-3CDD-4AB0-B03D-40E31F2B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017" y="2154360"/>
            <a:ext cx="6798082" cy="25492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401BE0-8555-4203-A3C6-7D73FEA81194}"/>
              </a:ext>
            </a:extLst>
          </p:cNvPr>
          <p:cNvSpPr/>
          <p:nvPr/>
        </p:nvSpPr>
        <p:spPr>
          <a:xfrm>
            <a:off x="8441472" y="3429000"/>
            <a:ext cx="976847" cy="95342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7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5665E-4629-4933-A2B0-F249F7F6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Training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36E5-2087-445F-B151-0759554C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Training Courses can be found using the Find Learning search tool.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 the search bar for:</a:t>
            </a:r>
          </a:p>
          <a:p>
            <a:r>
              <a:rPr lang="en-US" sz="1500" dirty="0">
                <a:solidFill>
                  <a:srgbClr val="FFFFFF"/>
                </a:solidFill>
              </a:rPr>
              <a:t>Purchase or Travel Card Training- enter “Card” </a:t>
            </a:r>
          </a:p>
          <a:p>
            <a:r>
              <a:rPr lang="en-US" sz="1500" dirty="0">
                <a:solidFill>
                  <a:srgbClr val="FFFFFF"/>
                </a:solidFill>
              </a:rPr>
              <a:t>Reviewer Training - enter “Reviewer”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5685F7C-0DCF-4C83-9A8A-4CDE796160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40" t="4187" r="19240" b="6851"/>
          <a:stretch/>
        </p:blipFill>
        <p:spPr>
          <a:xfrm>
            <a:off x="5669279" y="1069849"/>
            <a:ext cx="4562857" cy="458114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B4D601B-B223-4DED-A0E1-086DB334B191}"/>
              </a:ext>
            </a:extLst>
          </p:cNvPr>
          <p:cNvSpPr/>
          <p:nvPr/>
        </p:nvSpPr>
        <p:spPr>
          <a:xfrm>
            <a:off x="6096000" y="3245005"/>
            <a:ext cx="3873190" cy="190685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9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958DBC-F4DA-42A8-8C52-860179790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096ED-E18B-4E9D-9532-7C22BBBC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679" y="634946"/>
            <a:ext cx="6405063" cy="1450757"/>
          </a:xfrm>
        </p:spPr>
        <p:txBody>
          <a:bodyPr>
            <a:normAutofit/>
          </a:bodyPr>
          <a:lstStyle/>
          <a:p>
            <a:r>
              <a:rPr lang="en-US" dirty="0"/>
              <a:t>Training Courses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FCC9A9-2031-4283-9B27-34B62BB7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9195A-0D15-4049-B4B9-B68A371DD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679" y="2198914"/>
            <a:ext cx="6405063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Choose the following Courses that apply: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Purchase Card – Obtain &amp; Manage 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Travel Card – Obtain &amp; Manage 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Credit Card Reviewer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DD252-D7C8-4CE5-9C61-D60D722BC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BD75F5-C49C-4F6A-8D43-7A5939C23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344E4E-4031-4DE4-97F1-B0C541F7E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34" y="3097011"/>
            <a:ext cx="2701192" cy="19925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E1D0B2-502C-4521-942E-934B685F5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8" y="425370"/>
            <a:ext cx="2166101" cy="2152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BBD191-6145-4A82-86D0-179DD186C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77" y="425370"/>
            <a:ext cx="2166101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5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7606E-FEE6-4FB9-8C82-6604C2C36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Course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3F6E8-3300-4BA5-BB3D-8950B9FD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The training Course will be broken down into sections.  Each section must be completed prior to receiving a credit card or access.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5D99607-12E0-414E-A93C-5C7E00A4A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483" y="2048756"/>
            <a:ext cx="2425485" cy="3686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C53195-28F3-4108-8D3C-03D5A9FF6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452" y="2048756"/>
            <a:ext cx="2149255" cy="36783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1513BC-6710-48C0-A2CD-B0BC4714E531}"/>
              </a:ext>
            </a:extLst>
          </p:cNvPr>
          <p:cNvSpPr txBox="1"/>
          <p:nvPr/>
        </p:nvSpPr>
        <p:spPr>
          <a:xfrm>
            <a:off x="4359961" y="1565724"/>
            <a:ext cx="186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Travel Card or 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06FF8A-63DD-41CC-A0F6-B8AC2AB45AD3}"/>
              </a:ext>
            </a:extLst>
          </p:cNvPr>
          <p:cNvSpPr txBox="1"/>
          <p:nvPr/>
        </p:nvSpPr>
        <p:spPr>
          <a:xfrm>
            <a:off x="7285530" y="1565724"/>
            <a:ext cx="161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Purchase Card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A327C8-1304-4991-A41C-4CB58CD4F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5080" y="2048756"/>
            <a:ext cx="2175641" cy="3686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E38640-2CCD-482F-A848-DABF7F17A204}"/>
              </a:ext>
            </a:extLst>
          </p:cNvPr>
          <p:cNvSpPr txBox="1"/>
          <p:nvPr/>
        </p:nvSpPr>
        <p:spPr>
          <a:xfrm>
            <a:off x="9833909" y="1565724"/>
            <a:ext cx="1258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Reviewer</a:t>
            </a:r>
          </a:p>
        </p:txBody>
      </p:sp>
    </p:spTree>
    <p:extLst>
      <p:ext uri="{BB962C8B-B14F-4D97-AF65-F5344CB8AC3E}">
        <p14:creationId xmlns:p14="http://schemas.microsoft.com/office/powerpoint/2010/main" val="148107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DE3B93A-6105-4E0D-ABE7-1711117A8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7606E-FEE6-4FB9-8C82-6604C2C36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8"/>
            <a:ext cx="3957176" cy="129627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Completing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3F6E8-3300-4BA5-BB3D-8950B9FD6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512" y="642258"/>
            <a:ext cx="6847117" cy="3091682"/>
          </a:xfrm>
        </p:spPr>
        <p:txBody>
          <a:bodyPr>
            <a:normAutofit/>
          </a:bodyPr>
          <a:lstStyle/>
          <a:p>
            <a:r>
              <a:rPr lang="en-US" dirty="0"/>
              <a:t>Upon completion of the Card Assessment, you will need to print your certificate.</a:t>
            </a:r>
          </a:p>
          <a:p>
            <a:r>
              <a:rPr lang="en-US" dirty="0"/>
              <a:t>The certificate must be submitted with your application. </a:t>
            </a:r>
          </a:p>
          <a:p>
            <a:r>
              <a:rPr lang="en-US" dirty="0"/>
              <a:t>From the Course Screen:</a:t>
            </a:r>
          </a:p>
          <a:p>
            <a:pPr lvl="1"/>
            <a:r>
              <a:rPr lang="en-US" dirty="0"/>
              <a:t>Click </a:t>
            </a:r>
            <a:r>
              <a:rPr lang="en-US" i="1" u="sng" dirty="0"/>
              <a:t>Review Content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48D14D-FABD-4DF9-9CE5-E707D8D76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602" y="3072527"/>
            <a:ext cx="9876795" cy="263620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1924D57B-FEC9-4779-B514-732685B87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5EFD2BD-6E0E-4450-A3FF-5D1EA322A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702E14-7EA5-45C6-BF78-E3F1BCCE8C01}"/>
              </a:ext>
            </a:extLst>
          </p:cNvPr>
          <p:cNvSpPr/>
          <p:nvPr/>
        </p:nvSpPr>
        <p:spPr>
          <a:xfrm>
            <a:off x="9235440" y="5285231"/>
            <a:ext cx="1798958" cy="4234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A58C5D-2EE8-4862-8FA9-3CA3415C2AAF}"/>
              </a:ext>
            </a:extLst>
          </p:cNvPr>
          <p:cNvCxnSpPr/>
          <p:nvPr/>
        </p:nvCxnSpPr>
        <p:spPr>
          <a:xfrm>
            <a:off x="631371" y="1947672"/>
            <a:ext cx="39863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11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5665E-4629-4933-A2B0-F249F7F6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Print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36E5-2087-445F-B151-0759554C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FFFFFF"/>
                </a:solidFill>
              </a:rPr>
              <a:t>The Review Content Screen provides the following: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Type of Training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Date the course was completed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Survey Option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Print Certificate Icon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500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Click </a:t>
            </a:r>
            <a:r>
              <a:rPr lang="en-US" sz="1500" i="1" u="sng" dirty="0">
                <a:solidFill>
                  <a:srgbClr val="FFFFFF"/>
                </a:solidFill>
              </a:rPr>
              <a:t>Print Certificate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500" i="1" u="sng" dirty="0">
              <a:solidFill>
                <a:srgbClr val="FFFFFF"/>
              </a:solidFill>
            </a:endParaRPr>
          </a:p>
          <a:p>
            <a:pPr marL="201168" lvl="1" indent="0">
              <a:buNone/>
            </a:pPr>
            <a:r>
              <a:rPr lang="en-US" sz="1500" b="1" u="sng" dirty="0">
                <a:solidFill>
                  <a:srgbClr val="002060"/>
                </a:solidFill>
              </a:rPr>
              <a:t>The certificate must be printed and attached to your Credit Card Application</a:t>
            </a:r>
            <a:br>
              <a:rPr lang="en-US" sz="1500" b="1" dirty="0">
                <a:solidFill>
                  <a:srgbClr val="002060"/>
                </a:solidFill>
              </a:rPr>
            </a:br>
            <a:endParaRPr lang="en-US" sz="1500" b="1" dirty="0">
              <a:solidFill>
                <a:srgbClr val="00206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8C503E7-C2D8-4BC1-80EA-A365C960E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017" y="1508542"/>
            <a:ext cx="6798082" cy="38409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C2CDB19-44D3-443B-B4B7-8D5BDC611B09}"/>
              </a:ext>
            </a:extLst>
          </p:cNvPr>
          <p:cNvSpPr/>
          <p:nvPr/>
        </p:nvSpPr>
        <p:spPr>
          <a:xfrm>
            <a:off x="6095999" y="4641999"/>
            <a:ext cx="496825" cy="3049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879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288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How to  Access  Self Paced Online   Training </vt:lpstr>
      <vt:lpstr>MYARLEARNING </vt:lpstr>
      <vt:lpstr>MyARLearning</vt:lpstr>
      <vt:lpstr>MyARLearning</vt:lpstr>
      <vt:lpstr>Training Courses</vt:lpstr>
      <vt:lpstr>Training Courses</vt:lpstr>
      <vt:lpstr>Course Sections</vt:lpstr>
      <vt:lpstr>Completing Assessment </vt:lpstr>
      <vt:lpstr>Print Certificate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  Instructions for Training</dc:title>
  <dc:creator>Anna Pennington</dc:creator>
  <cp:lastModifiedBy>Melissa Greene</cp:lastModifiedBy>
  <cp:revision>11</cp:revision>
  <dcterms:created xsi:type="dcterms:W3CDTF">2021-01-05T14:45:23Z</dcterms:created>
  <dcterms:modified xsi:type="dcterms:W3CDTF">2022-04-25T14:11:42Z</dcterms:modified>
</cp:coreProperties>
</file>