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45.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notesMasterIdLst>
    <p:notesMasterId r:id="rId55"/>
  </p:notesMasterIdLst>
  <p:sldIdLst>
    <p:sldId id="256" r:id="rId2"/>
    <p:sldId id="277" r:id="rId3"/>
    <p:sldId id="281" r:id="rId4"/>
    <p:sldId id="282" r:id="rId5"/>
    <p:sldId id="283" r:id="rId6"/>
    <p:sldId id="284" r:id="rId7"/>
    <p:sldId id="259" r:id="rId8"/>
    <p:sldId id="285" r:id="rId9"/>
    <p:sldId id="260" r:id="rId10"/>
    <p:sldId id="296" r:id="rId11"/>
    <p:sldId id="308" r:id="rId12"/>
    <p:sldId id="309" r:id="rId13"/>
    <p:sldId id="305" r:id="rId14"/>
    <p:sldId id="261" r:id="rId15"/>
    <p:sldId id="306" r:id="rId16"/>
    <p:sldId id="262" r:id="rId17"/>
    <p:sldId id="263" r:id="rId18"/>
    <p:sldId id="264" r:id="rId19"/>
    <p:sldId id="265" r:id="rId20"/>
    <p:sldId id="307" r:id="rId21"/>
    <p:sldId id="267" r:id="rId22"/>
    <p:sldId id="314" r:id="rId23"/>
    <p:sldId id="315" r:id="rId24"/>
    <p:sldId id="316" r:id="rId25"/>
    <p:sldId id="286" r:id="rId26"/>
    <p:sldId id="295" r:id="rId27"/>
    <p:sldId id="291" r:id="rId28"/>
    <p:sldId id="292" r:id="rId29"/>
    <p:sldId id="310" r:id="rId30"/>
    <p:sldId id="312" r:id="rId31"/>
    <p:sldId id="313" r:id="rId32"/>
    <p:sldId id="287" r:id="rId33"/>
    <p:sldId id="288" r:id="rId34"/>
    <p:sldId id="289" r:id="rId35"/>
    <p:sldId id="300" r:id="rId36"/>
    <p:sldId id="294" r:id="rId37"/>
    <p:sldId id="302" r:id="rId38"/>
    <p:sldId id="290" r:id="rId39"/>
    <p:sldId id="269" r:id="rId40"/>
    <p:sldId id="270" r:id="rId41"/>
    <p:sldId id="276" r:id="rId42"/>
    <p:sldId id="275" r:id="rId43"/>
    <p:sldId id="320" r:id="rId44"/>
    <p:sldId id="321" r:id="rId45"/>
    <p:sldId id="322" r:id="rId46"/>
    <p:sldId id="317" r:id="rId47"/>
    <p:sldId id="318" r:id="rId48"/>
    <p:sldId id="319" r:id="rId49"/>
    <p:sldId id="323" r:id="rId50"/>
    <p:sldId id="325" r:id="rId51"/>
    <p:sldId id="326" r:id="rId52"/>
    <p:sldId id="327" r:id="rId53"/>
    <p:sldId id="324" r:id="rId54"/>
  </p:sldIdLst>
  <p:sldSz cx="9144000" cy="6858000" type="screen4x3"/>
  <p:notesSz cx="6858000" cy="919956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06" autoAdjust="0"/>
    <p:restoredTop sz="86398" autoAdjust="0"/>
  </p:normalViewPr>
  <p:slideViewPr>
    <p:cSldViewPr>
      <p:cViewPr varScale="1">
        <p:scale>
          <a:sx n="64" d="100"/>
          <a:sy n="64" d="100"/>
        </p:scale>
        <p:origin x="-99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customXml" Target="../customXml/item2.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60375"/>
          </a:xfrm>
          <a:prstGeom prst="rect">
            <a:avLst/>
          </a:prstGeom>
        </p:spPr>
        <p:txBody>
          <a:bodyPr vert="horz" lIns="91440" tIns="45720" rIns="91440" bIns="45720" rtlCol="0"/>
          <a:lstStyle>
            <a:lvl1pPr algn="r">
              <a:defRPr sz="1200"/>
            </a:lvl1pPr>
          </a:lstStyle>
          <a:p>
            <a:pPr>
              <a:defRPr/>
            </a:pPr>
            <a:fld id="{875D0463-7194-4270-8AAE-EBBEB6445492}" type="datetimeFigureOut">
              <a:rPr lang="en-US"/>
              <a:pPr>
                <a:defRPr/>
              </a:pPr>
              <a:t>8/8/2013</a:t>
            </a:fld>
            <a:endParaRPr lang="en-US" dirty="0"/>
          </a:p>
        </p:txBody>
      </p:sp>
      <p:sp>
        <p:nvSpPr>
          <p:cNvPr id="4" name="Slide Image Placeholder 3"/>
          <p:cNvSpPr>
            <a:spLocks noGrp="1" noRot="1" noChangeAspect="1"/>
          </p:cNvSpPr>
          <p:nvPr>
            <p:ph type="sldImg" idx="2"/>
          </p:nvPr>
        </p:nvSpPr>
        <p:spPr>
          <a:xfrm>
            <a:off x="1130300" y="690563"/>
            <a:ext cx="4597400" cy="3449637"/>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70388"/>
            <a:ext cx="5486400" cy="41386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37600"/>
            <a:ext cx="2971800" cy="460375"/>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737600"/>
            <a:ext cx="2971800" cy="460375"/>
          </a:xfrm>
          <a:prstGeom prst="rect">
            <a:avLst/>
          </a:prstGeom>
        </p:spPr>
        <p:txBody>
          <a:bodyPr vert="horz" lIns="91440" tIns="45720" rIns="91440" bIns="45720" rtlCol="0" anchor="b"/>
          <a:lstStyle>
            <a:lvl1pPr algn="r">
              <a:defRPr sz="1200"/>
            </a:lvl1pPr>
          </a:lstStyle>
          <a:p>
            <a:pPr>
              <a:defRPr/>
            </a:pPr>
            <a:fld id="{AAF68082-C417-4F6D-A902-95BDEEAF03A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C3A2A6-D01B-41BD-805C-E3EC92992A95}"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AF68082-C417-4F6D-A902-95BDEEAF03A3}" type="slidenum">
              <a:rPr lang="en-US" smtClean="0"/>
              <a:pPr>
                <a:defRPr/>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AF68082-C417-4F6D-A902-95BDEEAF03A3}"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0A7944B2-D1B6-4A8C-AFD1-62134DDCCF41}"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C472A3A-CC37-437E-ABD2-FFEE35DD1794}" type="slidenum">
              <a:rPr lang="en-US" smtClean="0"/>
              <a:pPr>
                <a:defRPr/>
              </a:pPr>
              <a:t>‹#›</a:t>
            </a:fld>
            <a:endParaRPr lang="en-US" dirty="0"/>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C731E53-4A80-4E00-B859-8D2C7414ACAA}" type="slidenum">
              <a:rPr lang="en-US" smtClean="0"/>
              <a:pPr>
                <a:defRPr/>
              </a:pPr>
              <a:t>‹#›</a:t>
            </a:fld>
            <a:endParaRPr lang="en-US" dirty="0"/>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27F673F-BAA6-4A66-B460-506E69272835}" type="slidenum">
              <a:rPr lang="en-US" smtClean="0"/>
              <a:pPr>
                <a:defRPr/>
              </a:pPr>
              <a:t>‹#›</a:t>
            </a:fld>
            <a:endParaRPr lang="en-US" dirty="0"/>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2E15FF1-EDA9-45E0-94AB-EBF50E673D8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DA62524-4DD7-4EB2-9B9B-9F313F5FE591}" type="slidenum">
              <a:rPr lang="en-US" smtClean="0"/>
              <a:pPr>
                <a:defRPr/>
              </a:pPr>
              <a:t>‹#›</a:t>
            </a:fld>
            <a:endParaRPr lang="en-US" dirty="0"/>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E697A561-3688-4326-946A-17DD2B429D41}" type="slidenum">
              <a:rPr lang="en-US" smtClean="0"/>
              <a:pPr>
                <a:defRPr/>
              </a:pPr>
              <a:t>‹#›</a:t>
            </a:fld>
            <a:endParaRPr lang="en-US" dirty="0"/>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4D1C3FAD-4A1F-4561-8431-D3E4224DBE6E}" type="slidenum">
              <a:rPr lang="en-US" smtClean="0"/>
              <a:pPr>
                <a:defRPr/>
              </a:pPr>
              <a:t>‹#›</a:t>
            </a:fld>
            <a:endParaRPr lang="en-US" dirty="0"/>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22571A5-9C8F-4DE8-A4C5-9BC952F3DF85}" type="slidenum">
              <a:rPr lang="en-US" smtClean="0"/>
              <a:pPr>
                <a:defRPr/>
              </a:pPr>
              <a:t>‹#›</a:t>
            </a:fld>
            <a:endParaRPr lang="en-US" dirty="0"/>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82854D2-A328-48B2-97C7-945BBD748DDE}" type="slidenum">
              <a:rPr lang="en-US" smtClean="0"/>
              <a:pPr>
                <a:defRPr/>
              </a:pPr>
              <a:t>‹#›</a:t>
            </a:fld>
            <a:endParaRPr lang="en-US" dirty="0"/>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ED788-EC11-46A2-910F-D9E978B77DF4}"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7CB3744-C00C-4B43-A023-899D54CEDEC1}"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ransition spd="slow">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C:\Documents%20and%20Settings\linda.sherman\Local%20Settings\Temporary%20Internet%20Files\Content.IE5\YO64P663\MS900074177%5b1%5d.mid"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HIPAA In The Workplace</a:t>
            </a:r>
          </a:p>
        </p:txBody>
      </p:sp>
      <p:sp>
        <p:nvSpPr>
          <p:cNvPr id="3075" name="Rectangle 3"/>
          <p:cNvSpPr>
            <a:spLocks noGrp="1" noChangeArrowheads="1"/>
          </p:cNvSpPr>
          <p:nvPr>
            <p:ph type="subTitle" idx="1"/>
          </p:nvPr>
        </p:nvSpPr>
        <p:spPr/>
        <p:txBody>
          <a:bodyPr/>
          <a:lstStyle/>
          <a:p>
            <a:pPr algn="ctr" eaLnBrk="1" hangingPunct="1"/>
            <a:r>
              <a:rPr lang="en-US" dirty="0" smtClean="0"/>
              <a:t>What Every Employee Should Know and Remember</a:t>
            </a:r>
          </a:p>
          <a:p>
            <a:pPr eaLnBrk="1" hangingPunct="1"/>
            <a:endParaRPr lang="en-US" dirty="0" smtClean="0"/>
          </a:p>
          <a:p>
            <a:pPr eaLnBrk="1" hangingPunct="1"/>
            <a:endParaRPr lang="en-US" dirty="0" smtClean="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533400"/>
            <a:ext cx="8229600" cy="1066800"/>
          </a:xfrm>
        </p:spPr>
        <p:txBody>
          <a:bodyPr>
            <a:noAutofit/>
          </a:bodyPr>
          <a:lstStyle/>
          <a:p>
            <a:pPr algn="ctr"/>
            <a:r>
              <a:rPr lang="en-US" sz="5400" b="1" dirty="0" smtClean="0"/>
              <a:t>Am I a Business Associate?</a:t>
            </a:r>
          </a:p>
        </p:txBody>
      </p:sp>
      <p:sp>
        <p:nvSpPr>
          <p:cNvPr id="12291" name="Content Placeholder 2"/>
          <p:cNvSpPr>
            <a:spLocks noGrp="1"/>
          </p:cNvSpPr>
          <p:nvPr>
            <p:ph idx="1"/>
          </p:nvPr>
        </p:nvSpPr>
        <p:spPr>
          <a:xfrm>
            <a:off x="457200" y="1752600"/>
            <a:ext cx="8229600" cy="4572000"/>
          </a:xfrm>
        </p:spPr>
        <p:txBody>
          <a:bodyPr>
            <a:normAutofit/>
          </a:bodyPr>
          <a:lstStyle/>
          <a:p>
            <a:pPr>
              <a:buNone/>
            </a:pPr>
            <a:r>
              <a:rPr lang="en-US" dirty="0" smtClean="0"/>
              <a:t>    If you are authorized to do business (create, receive, maintain, or transmit PHI) with EBD or other Covered Entities: you are a Business Associate (BA) </a:t>
            </a:r>
          </a:p>
          <a:p>
            <a:pPr>
              <a:buNone/>
            </a:pPr>
            <a:endParaRPr lang="en-US" dirty="0" smtClean="0"/>
          </a:p>
          <a:p>
            <a:pPr lvl="1"/>
            <a:r>
              <a:rPr lang="en-US" dirty="0" smtClean="0"/>
              <a:t>Business Associates are subject to all provisions of HIPAA Omnibus Rules</a:t>
            </a:r>
          </a:p>
          <a:p>
            <a:pPr lvl="1">
              <a:buNone/>
            </a:pPr>
            <a:endParaRPr lang="en-US" dirty="0" smtClean="0"/>
          </a:p>
          <a:p>
            <a:pPr lvl="1"/>
            <a:r>
              <a:rPr lang="en-US" dirty="0" smtClean="0"/>
              <a:t>Business Associates are subject to the same Civil and Criminal Penalties as EBD and other Covered Entities</a:t>
            </a:r>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Autofit/>
          </a:bodyPr>
          <a:lstStyle/>
          <a:p>
            <a:pPr algn="ctr"/>
            <a:r>
              <a:rPr lang="en-US" sz="4400" b="1" dirty="0" smtClean="0"/>
              <a:t>Business Associates </a:t>
            </a:r>
            <a:endParaRPr lang="en-US" sz="4400" dirty="0"/>
          </a:p>
        </p:txBody>
      </p:sp>
      <p:sp>
        <p:nvSpPr>
          <p:cNvPr id="3" name="Content Placeholder 2"/>
          <p:cNvSpPr>
            <a:spLocks noGrp="1"/>
          </p:cNvSpPr>
          <p:nvPr>
            <p:ph idx="1"/>
          </p:nvPr>
        </p:nvSpPr>
        <p:spPr>
          <a:xfrm>
            <a:off x="457200" y="1447800"/>
            <a:ext cx="8229600" cy="5029200"/>
          </a:xfrm>
        </p:spPr>
        <p:txBody>
          <a:bodyPr/>
          <a:lstStyle/>
          <a:p>
            <a:pPr marL="274320" lvl="1" indent="-274320">
              <a:buClr>
                <a:schemeClr val="accent3"/>
              </a:buClr>
              <a:buSzPct val="95000"/>
              <a:buNone/>
            </a:pPr>
            <a:r>
              <a:rPr lang="en-US" sz="2800" dirty="0" smtClean="0"/>
              <a:t>BAs are now </a:t>
            </a:r>
            <a:r>
              <a:rPr lang="en-US" sz="2800" u="sng" dirty="0" smtClean="0"/>
              <a:t>directly</a:t>
            </a:r>
            <a:r>
              <a:rPr lang="en-US" sz="2800" dirty="0" smtClean="0"/>
              <a:t> liable under the HIPAA rules: </a:t>
            </a:r>
          </a:p>
          <a:p>
            <a:pPr marL="274320" lvl="1" indent="-274320">
              <a:buClr>
                <a:schemeClr val="accent3"/>
              </a:buClr>
              <a:buSzPct val="95000"/>
            </a:pPr>
            <a:r>
              <a:rPr lang="en-US" dirty="0" smtClean="0"/>
              <a:t>For impermissible uses and disclosures</a:t>
            </a:r>
          </a:p>
          <a:p>
            <a:pPr marL="274320" lvl="1" indent="-274320">
              <a:buClr>
                <a:schemeClr val="accent3"/>
              </a:buClr>
              <a:buSzPct val="95000"/>
            </a:pPr>
            <a:r>
              <a:rPr lang="en-US" dirty="0" smtClean="0"/>
              <a:t>For failure to provide breach notification to EBD</a:t>
            </a:r>
          </a:p>
          <a:p>
            <a:pPr marL="274320" lvl="1" indent="-274320">
              <a:buClr>
                <a:schemeClr val="accent3"/>
              </a:buClr>
              <a:buSzPct val="95000"/>
            </a:pPr>
            <a:r>
              <a:rPr lang="en-US" dirty="0" smtClean="0"/>
              <a:t>For failure to provide access of Electronic PHI either to the individual or EBD </a:t>
            </a:r>
          </a:p>
          <a:p>
            <a:pPr marL="274320" lvl="1" indent="-274320">
              <a:buClr>
                <a:schemeClr val="accent3"/>
              </a:buClr>
              <a:buSzPct val="95000"/>
            </a:pPr>
            <a:r>
              <a:rPr lang="en-US" dirty="0" smtClean="0"/>
              <a:t>For failure to disclose PHI to the Secretary of HHS</a:t>
            </a:r>
          </a:p>
          <a:p>
            <a:pPr marL="274320" lvl="1" indent="-274320">
              <a:buClr>
                <a:schemeClr val="accent3"/>
              </a:buClr>
              <a:buSzPct val="95000"/>
            </a:pPr>
            <a:r>
              <a:rPr lang="en-US" dirty="0" smtClean="0"/>
              <a:t>For failure to provide an accounting of disclosures </a:t>
            </a:r>
          </a:p>
          <a:p>
            <a:pPr marL="274320" lvl="1" indent="-274320">
              <a:buClr>
                <a:schemeClr val="accent3"/>
              </a:buClr>
              <a:buSzPct val="95000"/>
            </a:pPr>
            <a:r>
              <a:rPr lang="en-US" dirty="0" smtClean="0"/>
              <a:t>For failure to comply with the requirements of the HIPAA Privacy and Security Rules</a:t>
            </a:r>
          </a:p>
          <a:p>
            <a:pPr marL="274320" lvl="1" indent="-274320">
              <a:buClr>
                <a:schemeClr val="accent3"/>
              </a:buClr>
              <a:buSzPct val="95000"/>
            </a:pPr>
            <a:r>
              <a:rPr lang="en-US" dirty="0" smtClean="0"/>
              <a:t> BAs must comply with the "Minimum Necessary" principle</a:t>
            </a:r>
            <a:endParaRPr lang="en-US" sz="2000" dirty="0" smtClean="0"/>
          </a:p>
          <a:p>
            <a:endParaRPr lang="en-US" dirty="0"/>
          </a:p>
        </p:txBody>
      </p:sp>
    </p:spTree>
  </p:cSld>
  <p:clrMapOvr>
    <a:masterClrMapping/>
  </p:clrMapOvr>
  <p:transition spd="slow">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Business Associate Agreement </a:t>
            </a:r>
            <a:endParaRPr lang="en-US" b="1" dirty="0"/>
          </a:p>
        </p:txBody>
      </p:sp>
      <p:sp>
        <p:nvSpPr>
          <p:cNvPr id="3" name="Content Placeholder 2"/>
          <p:cNvSpPr>
            <a:spLocks noGrp="1"/>
          </p:cNvSpPr>
          <p:nvPr>
            <p:ph idx="1"/>
          </p:nvPr>
        </p:nvSpPr>
        <p:spPr>
          <a:xfrm>
            <a:off x="457200" y="2057400"/>
            <a:ext cx="8229600" cy="4267200"/>
          </a:xfrm>
        </p:spPr>
        <p:txBody>
          <a:bodyPr>
            <a:normAutofit/>
          </a:bodyPr>
          <a:lstStyle/>
          <a:p>
            <a:pPr>
              <a:buNone/>
            </a:pPr>
            <a:r>
              <a:rPr lang="en-US" dirty="0" smtClean="0"/>
              <a:t>   Covered Entities are required to obtain a Business Associate Agreement (BAA) i.e.</a:t>
            </a:r>
            <a:r>
              <a:rPr lang="en-US" b="1" dirty="0" smtClean="0"/>
              <a:t> </a:t>
            </a:r>
            <a:r>
              <a:rPr lang="en-US" dirty="0" smtClean="0"/>
              <a:t>"satisfactory assurances” that their PHI will be protected as required by HIPAA rules from their BAs.  </a:t>
            </a:r>
          </a:p>
          <a:p>
            <a:r>
              <a:rPr lang="en-US" dirty="0" smtClean="0"/>
              <a:t>EBD will establish guidelines to periodically monitor BA performance to ensure compliance with the BAA </a:t>
            </a:r>
          </a:p>
          <a:p>
            <a:r>
              <a:rPr lang="en-US" dirty="0" smtClean="0"/>
              <a:t>If a breach or violation occurs or is discovered, the BAA will define the steps to solve the problem, terminate the agreement, and report the offense to the Secretary of HHS/Office of Civil Rights</a:t>
            </a:r>
          </a:p>
          <a:p>
            <a:endParaRPr lang="en-US" dirty="0"/>
          </a:p>
        </p:txBody>
      </p:sp>
    </p:spTree>
  </p:cSld>
  <p:clrMapOvr>
    <a:masterClrMapping/>
  </p:clrMapOvr>
  <p:transition spd="slow">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algn="ctr"/>
            <a:r>
              <a:rPr lang="en-US" sz="4400" b="1" dirty="0" smtClean="0"/>
              <a:t>Subcontractors: Business Associates ?</a:t>
            </a:r>
            <a:endParaRPr lang="en-US" sz="4400" dirty="0"/>
          </a:p>
        </p:txBody>
      </p:sp>
      <p:sp>
        <p:nvSpPr>
          <p:cNvPr id="3" name="Content Placeholder 2"/>
          <p:cNvSpPr>
            <a:spLocks noGrp="1"/>
          </p:cNvSpPr>
          <p:nvPr>
            <p:ph idx="1"/>
          </p:nvPr>
        </p:nvSpPr>
        <p:spPr>
          <a:xfrm>
            <a:off x="457200" y="1752600"/>
            <a:ext cx="8229600" cy="4800600"/>
          </a:xfrm>
        </p:spPr>
        <p:txBody>
          <a:bodyPr>
            <a:normAutofit/>
          </a:bodyPr>
          <a:lstStyle/>
          <a:p>
            <a:pPr marL="274320" lvl="1" indent="-274320">
              <a:buClr>
                <a:schemeClr val="accent3"/>
              </a:buClr>
              <a:buSzPct val="95000"/>
              <a:buNone/>
            </a:pPr>
            <a:r>
              <a:rPr lang="en-US" dirty="0" smtClean="0"/>
              <a:t>    Business Associates are responsible for oversight of their Subcontractors who create, receive, maintain, or transmit PHI on behalf of a Business Associate (BA)</a:t>
            </a:r>
          </a:p>
          <a:p>
            <a:pPr marL="274320" lvl="1" indent="-274320">
              <a:buClr>
                <a:schemeClr val="accent3"/>
              </a:buClr>
              <a:buSzPct val="95000"/>
            </a:pPr>
            <a:r>
              <a:rPr lang="en-US" dirty="0" smtClean="0"/>
              <a:t>Subcontractors who create, receive, maintain, or transmit PHI on behalf of a Business Associate are now HIPAA Business Associates of that Business Associate and are subject to the same Civil and Criminal Penalties as Covered Entities and other Business Associates </a:t>
            </a:r>
          </a:p>
          <a:p>
            <a:pPr marL="274320" lvl="1" indent="-274320">
              <a:buClr>
                <a:schemeClr val="accent3"/>
              </a:buClr>
              <a:buSzPct val="95000"/>
            </a:pPr>
            <a:r>
              <a:rPr lang="en-US" dirty="0" smtClean="0"/>
              <a:t>BAs must have a BAA with their Subcontractor HIPAA Business Associates. If you are a current BA who subcontracts any EBD/health related information, a copy of your HIPAA compliant BAA </a:t>
            </a:r>
            <a:r>
              <a:rPr lang="en-US" b="1" u="sng" dirty="0" smtClean="0"/>
              <a:t>must </a:t>
            </a:r>
            <a:r>
              <a:rPr lang="en-US" dirty="0" smtClean="0"/>
              <a:t>be on file with EBD</a:t>
            </a:r>
            <a:endParaRPr lang="en-US" b="1" u="sng" dirty="0" smtClean="0"/>
          </a:p>
          <a:p>
            <a:endParaRPr lang="en-US" dirty="0"/>
          </a:p>
        </p:txBody>
      </p:sp>
    </p:spTree>
  </p:cSld>
  <p:clrMapOvr>
    <a:masterClrMapping/>
  </p:clrMapOvr>
  <p:transition spd="slow">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704088"/>
            <a:ext cx="8229600" cy="743712"/>
          </a:xfrm>
        </p:spPr>
        <p:txBody>
          <a:bodyPr>
            <a:noAutofit/>
          </a:bodyPr>
          <a:lstStyle/>
          <a:p>
            <a:pPr algn="ctr" eaLnBrk="1" hangingPunct="1"/>
            <a:r>
              <a:rPr lang="en-US" sz="4000" b="1" dirty="0" smtClean="0"/>
              <a:t>PHI Permitted Uses and Disclosures:</a:t>
            </a:r>
          </a:p>
        </p:txBody>
      </p:sp>
      <p:sp>
        <p:nvSpPr>
          <p:cNvPr id="13315" name="Rectangle 3"/>
          <p:cNvSpPr>
            <a:spLocks noGrp="1" noChangeArrowheads="1"/>
          </p:cNvSpPr>
          <p:nvPr>
            <p:ph idx="1"/>
          </p:nvPr>
        </p:nvSpPr>
        <p:spPr>
          <a:xfrm>
            <a:off x="457200" y="2133600"/>
            <a:ext cx="8229600" cy="4191000"/>
          </a:xfrm>
        </p:spPr>
        <p:txBody>
          <a:bodyPr/>
          <a:lstStyle/>
          <a:p>
            <a:r>
              <a:rPr lang="en-US" sz="2800" dirty="0" smtClean="0"/>
              <a:t>You must have a signed authorization in order to disclose PHI for any use or disclosure that is not related to treatment, payment or healthcare operations</a:t>
            </a:r>
          </a:p>
          <a:p>
            <a:pPr>
              <a:buNone/>
            </a:pPr>
            <a:endParaRPr lang="en-US" sz="2800" dirty="0" smtClean="0"/>
          </a:p>
          <a:p>
            <a:pPr eaLnBrk="1" hangingPunct="1"/>
            <a:r>
              <a:rPr lang="en-US" sz="2800" dirty="0" smtClean="0"/>
              <a:t>You must identify employees within your organization who may receive or disclose PHI</a:t>
            </a:r>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4000" b="1" dirty="0" smtClean="0"/>
              <a:t>PHI Permitted Uses and Disclosures:</a:t>
            </a:r>
            <a:endParaRPr lang="en-US" sz="4000" dirty="0"/>
          </a:p>
        </p:txBody>
      </p:sp>
      <p:sp>
        <p:nvSpPr>
          <p:cNvPr id="3" name="Content Placeholder 2"/>
          <p:cNvSpPr>
            <a:spLocks noGrp="1"/>
          </p:cNvSpPr>
          <p:nvPr>
            <p:ph idx="1"/>
          </p:nvPr>
        </p:nvSpPr>
        <p:spPr/>
        <p:txBody>
          <a:bodyPr/>
          <a:lstStyle/>
          <a:p>
            <a:r>
              <a:rPr lang="en-US" sz="2400" dirty="0" smtClean="0"/>
              <a:t>You must only divulge the minimum necessary information to complete the task or request- uses or disclosures that violate the "Minimum Necessary" principle may qualify as breaches and should be reported</a:t>
            </a:r>
          </a:p>
          <a:p>
            <a:endParaRPr lang="en-US" sz="2400" dirty="0" smtClean="0"/>
          </a:p>
          <a:p>
            <a:r>
              <a:rPr lang="en-US" sz="2400" dirty="0" smtClean="0"/>
              <a:t>You must have an effective mechanism to resolve employee non-compliance (policies and procedures) and all staff must be aware of these policies and procedures</a:t>
            </a:r>
          </a:p>
          <a:p>
            <a:endParaRPr lang="en-US" dirty="0"/>
          </a:p>
        </p:txBody>
      </p:sp>
    </p:spTree>
  </p:cSld>
  <p:clrMapOvr>
    <a:masterClrMapping/>
  </p:clrMapOvr>
  <p:transition spd="slow">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838200"/>
            <a:ext cx="8229600" cy="1219200"/>
          </a:xfrm>
        </p:spPr>
        <p:txBody>
          <a:bodyPr>
            <a:noAutofit/>
          </a:bodyPr>
          <a:lstStyle/>
          <a:p>
            <a:pPr algn="ctr" eaLnBrk="1" hangingPunct="1"/>
            <a:r>
              <a:rPr lang="en-US" sz="4000" b="1" dirty="0" smtClean="0"/>
              <a:t>Who is responsible for authorization, and when do we need it?</a:t>
            </a:r>
          </a:p>
        </p:txBody>
      </p:sp>
      <p:sp>
        <p:nvSpPr>
          <p:cNvPr id="14339" name="Rectangle 3"/>
          <p:cNvSpPr>
            <a:spLocks noGrp="1" noChangeArrowheads="1"/>
          </p:cNvSpPr>
          <p:nvPr>
            <p:ph idx="1"/>
          </p:nvPr>
        </p:nvSpPr>
        <p:spPr>
          <a:xfrm>
            <a:off x="457200" y="2362200"/>
            <a:ext cx="8229600" cy="3962400"/>
          </a:xfrm>
        </p:spPr>
        <p:txBody>
          <a:bodyPr>
            <a:normAutofit/>
          </a:bodyPr>
          <a:lstStyle/>
          <a:p>
            <a:pPr eaLnBrk="1" hangingPunct="1"/>
            <a:r>
              <a:rPr lang="en-US" sz="2800" dirty="0" smtClean="0"/>
              <a:t>Authorization is required for any use or disclosure to anyone other than the individual that is not related to treatment, payment or healthcare operations related activities</a:t>
            </a:r>
          </a:p>
          <a:p>
            <a:pPr eaLnBrk="1" hangingPunct="1">
              <a:buNone/>
            </a:pPr>
            <a:endParaRPr lang="en-US" dirty="0" smtClean="0"/>
          </a:p>
          <a:p>
            <a:pPr marL="274320" lvl="1" indent="-274320">
              <a:buClr>
                <a:schemeClr val="accent3"/>
              </a:buClr>
              <a:buSzPct val="95000"/>
            </a:pPr>
            <a:r>
              <a:rPr lang="en-US" sz="2800" dirty="0" smtClean="0"/>
              <a:t>Entity that has the information must have the authorization PRIOR to disclosure</a:t>
            </a:r>
          </a:p>
          <a:p>
            <a:pPr eaLnBrk="1" hangingPunct="1"/>
            <a:endParaRPr lang="en-US" dirty="0" smtClean="0"/>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704088"/>
            <a:ext cx="8229600" cy="819912"/>
          </a:xfrm>
        </p:spPr>
        <p:txBody>
          <a:bodyPr/>
          <a:lstStyle/>
          <a:p>
            <a:pPr algn="ctr" eaLnBrk="1" hangingPunct="1"/>
            <a:r>
              <a:rPr lang="en-US" sz="3600" b="1" dirty="0" smtClean="0"/>
              <a:t>HIPAA Security Effective Dates:</a:t>
            </a:r>
          </a:p>
        </p:txBody>
      </p:sp>
      <p:sp>
        <p:nvSpPr>
          <p:cNvPr id="15363" name="Rectangle 3"/>
          <p:cNvSpPr>
            <a:spLocks noGrp="1" noChangeArrowheads="1"/>
          </p:cNvSpPr>
          <p:nvPr>
            <p:ph idx="1"/>
          </p:nvPr>
        </p:nvSpPr>
        <p:spPr/>
        <p:txBody>
          <a:bodyPr/>
          <a:lstStyle/>
          <a:p>
            <a:pPr eaLnBrk="1" hangingPunct="1"/>
            <a:r>
              <a:rPr lang="en-US" dirty="0" smtClean="0"/>
              <a:t>Effective April 14, 2005</a:t>
            </a:r>
          </a:p>
          <a:p>
            <a:pPr eaLnBrk="1" hangingPunct="1">
              <a:buNone/>
            </a:pPr>
            <a:endParaRPr lang="en-US" dirty="0" smtClean="0"/>
          </a:p>
          <a:p>
            <a:pPr lvl="1" eaLnBrk="1" hangingPunct="1"/>
            <a:r>
              <a:rPr lang="en-US" dirty="0" smtClean="0"/>
              <a:t>Security Rules effective this date</a:t>
            </a:r>
          </a:p>
          <a:p>
            <a:pPr lvl="1" eaLnBrk="1" hangingPunct="1">
              <a:buNone/>
            </a:pPr>
            <a:endParaRPr lang="en-US" dirty="0" smtClean="0"/>
          </a:p>
          <a:p>
            <a:pPr lvl="1" eaLnBrk="1" hangingPunct="1"/>
            <a:r>
              <a:rPr lang="en-US" dirty="0" smtClean="0"/>
              <a:t>Compliance Date</a:t>
            </a:r>
          </a:p>
          <a:p>
            <a:pPr lvl="1" eaLnBrk="1" hangingPunct="1">
              <a:buNone/>
            </a:pPr>
            <a:endParaRPr lang="en-US" dirty="0" smtClean="0"/>
          </a:p>
          <a:p>
            <a:pPr lvl="1" eaLnBrk="1" hangingPunct="1"/>
            <a:r>
              <a:rPr lang="en-US" dirty="0" smtClean="0"/>
              <a:t>Regulations enforced by the Office of Civil Rights as of August 3, 2009</a:t>
            </a:r>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04088"/>
            <a:ext cx="8229600" cy="743712"/>
          </a:xfrm>
        </p:spPr>
        <p:txBody>
          <a:bodyPr>
            <a:normAutofit/>
          </a:bodyPr>
          <a:lstStyle/>
          <a:p>
            <a:pPr algn="ctr" eaLnBrk="1" hangingPunct="1"/>
            <a:r>
              <a:rPr lang="en-US" sz="3600" b="1" dirty="0" smtClean="0"/>
              <a:t>What is the Security Regulation?</a:t>
            </a:r>
          </a:p>
        </p:txBody>
      </p:sp>
      <p:sp>
        <p:nvSpPr>
          <p:cNvPr id="16387" name="Rectangle 3"/>
          <p:cNvSpPr>
            <a:spLocks noGrp="1" noChangeArrowheads="1"/>
          </p:cNvSpPr>
          <p:nvPr>
            <p:ph idx="1"/>
          </p:nvPr>
        </p:nvSpPr>
        <p:spPr>
          <a:xfrm>
            <a:off x="152400" y="1676400"/>
            <a:ext cx="8534400" cy="5029200"/>
          </a:xfrm>
        </p:spPr>
        <p:txBody>
          <a:bodyPr>
            <a:normAutofit fontScale="85000" lnSpcReduction="20000"/>
          </a:bodyPr>
          <a:lstStyle/>
          <a:p>
            <a:r>
              <a:rPr lang="en-US" sz="2800" dirty="0" smtClean="0"/>
              <a:t>Ensures </a:t>
            </a:r>
            <a:r>
              <a:rPr lang="en-US" sz="2800" u="sng" dirty="0" smtClean="0"/>
              <a:t>confidentiality</a:t>
            </a:r>
            <a:r>
              <a:rPr lang="en-US" sz="2800" dirty="0" smtClean="0"/>
              <a:t>: electronic PHI is not made available or disclosed to unauthorized persons or processes;</a:t>
            </a:r>
          </a:p>
          <a:p>
            <a:pPr>
              <a:buNone/>
            </a:pPr>
            <a:r>
              <a:rPr lang="en-US" sz="2800" dirty="0" smtClean="0"/>
              <a:t>    </a:t>
            </a:r>
            <a:r>
              <a:rPr lang="en-US" sz="2800" u="sng" dirty="0" smtClean="0"/>
              <a:t>integrity</a:t>
            </a:r>
            <a:r>
              <a:rPr lang="en-US" sz="2800" dirty="0" smtClean="0"/>
              <a:t>: electronic PHI has not been altered or destroyed in an unauthorized manner;</a:t>
            </a:r>
          </a:p>
          <a:p>
            <a:pPr>
              <a:buNone/>
            </a:pPr>
            <a:r>
              <a:rPr lang="en-US" sz="2800" dirty="0" smtClean="0"/>
              <a:t>    </a:t>
            </a:r>
            <a:r>
              <a:rPr lang="en-US" sz="2800" u="sng" dirty="0" smtClean="0"/>
              <a:t>access</a:t>
            </a:r>
            <a:r>
              <a:rPr lang="en-US" sz="2800" dirty="0" smtClean="0"/>
              <a:t>: the ability or the means necessary to read, write, modify, or communicate data/information or otherwise use any system resource of all electronic PHI and; </a:t>
            </a:r>
          </a:p>
          <a:p>
            <a:pPr>
              <a:buNone/>
            </a:pPr>
            <a:r>
              <a:rPr lang="en-US" sz="2800" dirty="0" smtClean="0"/>
              <a:t>    </a:t>
            </a:r>
            <a:r>
              <a:rPr lang="en-US" sz="2800" u="sng" dirty="0" smtClean="0"/>
              <a:t>availability</a:t>
            </a:r>
            <a:r>
              <a:rPr lang="en-US" sz="2800" dirty="0" smtClean="0"/>
              <a:t>: information is accessible and useable upon demand by an authorized person of electronic PHI, of all electronic PHI created, received, maintained, or transmitted </a:t>
            </a:r>
          </a:p>
          <a:p>
            <a:pPr>
              <a:buNone/>
            </a:pPr>
            <a:endParaRPr lang="en-US" sz="2800" dirty="0" smtClean="0"/>
          </a:p>
          <a:p>
            <a:pPr eaLnBrk="1" hangingPunct="1"/>
            <a:r>
              <a:rPr lang="en-US" sz="2800" dirty="0" smtClean="0"/>
              <a:t>Protects against any reasonably anticipated threats, hazards and uses or disclosures that are not allowed by Privacy regulations</a:t>
            </a:r>
          </a:p>
          <a:p>
            <a:pPr eaLnBrk="1" hangingPunct="1">
              <a:buNone/>
            </a:pPr>
            <a:endParaRPr lang="en-US" sz="2800" dirty="0" smtClean="0"/>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algn="ctr" eaLnBrk="1" hangingPunct="1"/>
            <a:r>
              <a:rPr lang="en-US" sz="4400" b="1" dirty="0" smtClean="0"/>
              <a:t>What is the Security Regulation?</a:t>
            </a:r>
          </a:p>
        </p:txBody>
      </p:sp>
      <p:sp>
        <p:nvSpPr>
          <p:cNvPr id="17411" name="Rectangle 3"/>
          <p:cNvSpPr>
            <a:spLocks noGrp="1" noChangeArrowheads="1"/>
          </p:cNvSpPr>
          <p:nvPr>
            <p:ph idx="1"/>
          </p:nvPr>
        </p:nvSpPr>
        <p:spPr>
          <a:xfrm>
            <a:off x="304800" y="2209800"/>
            <a:ext cx="8610600" cy="4114800"/>
          </a:xfrm>
        </p:spPr>
        <p:txBody>
          <a:bodyPr>
            <a:normAutofit/>
          </a:bodyPr>
          <a:lstStyle/>
          <a:p>
            <a:r>
              <a:rPr lang="en-US" sz="2800" dirty="0" smtClean="0"/>
              <a:t>No unauthorized uses or disclosures under Security</a:t>
            </a:r>
          </a:p>
          <a:p>
            <a:r>
              <a:rPr lang="en-US" sz="2800" dirty="0" smtClean="0"/>
              <a:t>Evaluate and review role based access and documentation periodically, and update as needed, in response to environmental or operational changes affecting the security of electronic PHI</a:t>
            </a:r>
          </a:p>
          <a:p>
            <a:r>
              <a:rPr lang="en-US" sz="2800" dirty="0" smtClean="0"/>
              <a:t>Amend policies, training and Notice of Privacy Practices as needed</a:t>
            </a:r>
          </a:p>
          <a:p>
            <a:r>
              <a:rPr lang="en-US" sz="2800" dirty="0" smtClean="0"/>
              <a:t>Encrypt all electronic data and information systems </a:t>
            </a:r>
          </a:p>
          <a:p>
            <a:pPr>
              <a:buNone/>
            </a:pPr>
            <a:endParaRPr lang="en-US" sz="2800" dirty="0" smtClean="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229600" cy="972312"/>
          </a:xfrm>
        </p:spPr>
        <p:txBody>
          <a:bodyPr/>
          <a:lstStyle/>
          <a:p>
            <a:pPr algn="ctr" eaLnBrk="1" hangingPunct="1"/>
            <a:r>
              <a:rPr lang="en-US" b="1" dirty="0" smtClean="0"/>
              <a:t>What is HIPAA?</a:t>
            </a:r>
          </a:p>
        </p:txBody>
      </p:sp>
      <p:sp>
        <p:nvSpPr>
          <p:cNvPr id="4099" name="Rectangle 3"/>
          <p:cNvSpPr>
            <a:spLocks noGrp="1" noChangeArrowheads="1"/>
          </p:cNvSpPr>
          <p:nvPr>
            <p:ph idx="1"/>
          </p:nvPr>
        </p:nvSpPr>
        <p:spPr>
          <a:xfrm>
            <a:off x="457200" y="1676400"/>
            <a:ext cx="8229600" cy="4648200"/>
          </a:xfrm>
          <a:noFill/>
        </p:spPr>
        <p:txBody>
          <a:bodyPr>
            <a:normAutofit/>
          </a:bodyPr>
          <a:lstStyle/>
          <a:p>
            <a:pPr eaLnBrk="1" hangingPunct="1"/>
            <a:r>
              <a:rPr lang="en-US" sz="2400" dirty="0" smtClean="0"/>
              <a:t>The </a:t>
            </a:r>
            <a:r>
              <a:rPr lang="en-US" sz="2400" u="sng" dirty="0" smtClean="0"/>
              <a:t>H</a:t>
            </a:r>
            <a:r>
              <a:rPr lang="en-US" sz="2400" dirty="0" smtClean="0"/>
              <a:t>ealth </a:t>
            </a:r>
            <a:r>
              <a:rPr lang="en-US" sz="2400" u="sng" dirty="0" smtClean="0"/>
              <a:t>I</a:t>
            </a:r>
            <a:r>
              <a:rPr lang="en-US" sz="2400" dirty="0" smtClean="0"/>
              <a:t>nsurance </a:t>
            </a:r>
            <a:r>
              <a:rPr lang="en-US" sz="2400" u="sng" dirty="0" smtClean="0"/>
              <a:t>P</a:t>
            </a:r>
            <a:r>
              <a:rPr lang="en-US" sz="2400" dirty="0" smtClean="0"/>
              <a:t>ortability and </a:t>
            </a:r>
            <a:r>
              <a:rPr lang="en-US" sz="2400" u="sng" dirty="0" smtClean="0"/>
              <a:t>A</a:t>
            </a:r>
            <a:r>
              <a:rPr lang="en-US" sz="2400" dirty="0" smtClean="0"/>
              <a:t>ccountability </a:t>
            </a:r>
            <a:r>
              <a:rPr lang="en-US" sz="2400" u="sng" dirty="0" smtClean="0"/>
              <a:t>A</a:t>
            </a:r>
            <a:r>
              <a:rPr lang="en-US" sz="2400" dirty="0" smtClean="0"/>
              <a:t>ct 				of 1996</a:t>
            </a:r>
          </a:p>
          <a:p>
            <a:pPr lvl="1" eaLnBrk="1" hangingPunct="1"/>
            <a:r>
              <a:rPr lang="en-US" sz="2800" dirty="0" smtClean="0"/>
              <a:t>Portable</a:t>
            </a:r>
          </a:p>
          <a:p>
            <a:pPr lvl="1" eaLnBrk="1" hangingPunct="1"/>
            <a:r>
              <a:rPr lang="en-US" sz="2800" dirty="0" smtClean="0"/>
              <a:t>Accountable</a:t>
            </a:r>
          </a:p>
          <a:p>
            <a:pPr lvl="1" eaLnBrk="1" hangingPunct="1"/>
            <a:r>
              <a:rPr lang="en-US" sz="2800" dirty="0" smtClean="0"/>
              <a:t>Rules for Privacy</a:t>
            </a:r>
          </a:p>
          <a:p>
            <a:pPr lvl="1" eaLnBrk="1" hangingPunct="1"/>
            <a:r>
              <a:rPr lang="en-US" sz="2800" dirty="0" smtClean="0"/>
              <a:t>Rules for Security</a:t>
            </a:r>
          </a:p>
          <a:p>
            <a:pPr lvl="1" eaLnBrk="1" hangingPunct="1"/>
            <a:r>
              <a:rPr lang="en-US" sz="2800" dirty="0" smtClean="0"/>
              <a:t>Final HIPAA Omnibus Rule of 2013</a:t>
            </a:r>
          </a:p>
          <a:p>
            <a:pPr lvl="1"/>
            <a:r>
              <a:rPr lang="en-US" sz="2800" u="sng" dirty="0" smtClean="0"/>
              <a:t>http://www.hhs.gov/ocr/privacy</a:t>
            </a:r>
          </a:p>
          <a:p>
            <a:pPr lvl="1" eaLnBrk="1" hangingPunct="1"/>
            <a:endParaRPr lang="en-US" sz="2800" dirty="0" smtClean="0"/>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400" b="1" dirty="0" smtClean="0"/>
              <a:t>What is the Security Regulation?</a:t>
            </a:r>
            <a:endParaRPr lang="en-US" sz="4400" dirty="0"/>
          </a:p>
        </p:txBody>
      </p:sp>
      <p:sp>
        <p:nvSpPr>
          <p:cNvPr id="3" name="Content Placeholder 2"/>
          <p:cNvSpPr>
            <a:spLocks noGrp="1"/>
          </p:cNvSpPr>
          <p:nvPr>
            <p:ph idx="1"/>
          </p:nvPr>
        </p:nvSpPr>
        <p:spPr>
          <a:xfrm>
            <a:off x="457200" y="1905000"/>
            <a:ext cx="8229600" cy="4419600"/>
          </a:xfrm>
        </p:spPr>
        <p:txBody>
          <a:bodyPr>
            <a:normAutofit/>
          </a:bodyPr>
          <a:lstStyle/>
          <a:p>
            <a:r>
              <a:rPr lang="en-US" sz="2400" dirty="0" smtClean="0"/>
              <a:t>Perform/update Risk Assessments and Disaster Recovery Activities in response to environmental or operational changes affecting the security of electronic PHI</a:t>
            </a:r>
          </a:p>
          <a:p>
            <a:endParaRPr lang="en-US" sz="2400" dirty="0" smtClean="0"/>
          </a:p>
          <a:p>
            <a:r>
              <a:rPr lang="en-US" sz="2400" u="sng" dirty="0" smtClean="0"/>
              <a:t>Mitigate</a:t>
            </a:r>
            <a:r>
              <a:rPr lang="en-US" sz="2400" dirty="0" smtClean="0"/>
              <a:t> and </a:t>
            </a:r>
            <a:r>
              <a:rPr lang="en-US" sz="2400" u="sng" dirty="0" smtClean="0"/>
              <a:t>reduce</a:t>
            </a:r>
            <a:r>
              <a:rPr lang="en-US" sz="2400" dirty="0" smtClean="0"/>
              <a:t> threats to electronic PHI by whatever safeguards are reasonable and appropriate to the  implementation of the Security regulation</a:t>
            </a:r>
          </a:p>
          <a:p>
            <a:endParaRPr lang="en-US" sz="2400" dirty="0" smtClean="0"/>
          </a:p>
          <a:p>
            <a:r>
              <a:rPr lang="en-US" sz="2400" dirty="0" smtClean="0"/>
              <a:t>Document </a:t>
            </a:r>
            <a:r>
              <a:rPr lang="en-US" sz="2400" u="sng" dirty="0" smtClean="0"/>
              <a:t>all</a:t>
            </a:r>
            <a:r>
              <a:rPr lang="en-US" sz="2400" dirty="0" smtClean="0"/>
              <a:t> Security Regulation Safeguards and efforts so your agency/school is ready for: Audit by Secretary of HHS or EBD</a:t>
            </a:r>
          </a:p>
          <a:p>
            <a:pPr>
              <a:buNone/>
            </a:pPr>
            <a:endParaRPr lang="en-US" sz="2400" dirty="0" smtClean="0"/>
          </a:p>
          <a:p>
            <a:endParaRPr lang="en-US" sz="2400" dirty="0" smtClean="0"/>
          </a:p>
          <a:p>
            <a:endParaRPr lang="en-US" dirty="0"/>
          </a:p>
        </p:txBody>
      </p:sp>
    </p:spTree>
  </p:cSld>
  <p:clrMapOvr>
    <a:masterClrMapping/>
  </p:clrMapOvr>
  <p:transition spd="slow">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en-US" b="1" dirty="0" smtClean="0"/>
              <a:t>What makes it electronic PHI?</a:t>
            </a:r>
          </a:p>
        </p:txBody>
      </p:sp>
      <p:sp>
        <p:nvSpPr>
          <p:cNvPr id="18435" name="Rectangle 3"/>
          <p:cNvSpPr>
            <a:spLocks noGrp="1" noChangeArrowheads="1"/>
          </p:cNvSpPr>
          <p:nvPr>
            <p:ph idx="1"/>
          </p:nvPr>
        </p:nvSpPr>
        <p:spPr>
          <a:xfrm>
            <a:off x="457200" y="1905000"/>
            <a:ext cx="8229600" cy="4419600"/>
          </a:xfrm>
        </p:spPr>
        <p:txBody>
          <a:bodyPr>
            <a:normAutofit lnSpcReduction="10000"/>
          </a:bodyPr>
          <a:lstStyle/>
          <a:p>
            <a:pPr eaLnBrk="1" hangingPunct="1">
              <a:buNone/>
            </a:pPr>
            <a:r>
              <a:rPr lang="en-US" sz="2800" dirty="0" smtClean="0"/>
              <a:t>   Electronic PHI (ePHI)- PHI transmitted or maintained on electronic media:</a:t>
            </a:r>
          </a:p>
          <a:p>
            <a:pPr lvl="1" eaLnBrk="1" hangingPunct="1"/>
            <a:r>
              <a:rPr lang="en-US" sz="2400" dirty="0" smtClean="0"/>
              <a:t>Electronic storage media, including memory devices in computers, flash drives, cd’s, dvd’s, external hard drives, scanners, PDAs, smart phones and fax machines</a:t>
            </a:r>
          </a:p>
          <a:p>
            <a:pPr lvl="1" eaLnBrk="1" hangingPunct="1"/>
            <a:r>
              <a:rPr lang="en-US" sz="2400" dirty="0" smtClean="0"/>
              <a:t>Transmission media used to exchange information already in electronic storage media, such as email</a:t>
            </a:r>
          </a:p>
          <a:p>
            <a:pPr lvl="1" eaLnBrk="1" hangingPunct="1"/>
            <a:r>
              <a:rPr lang="en-US" sz="2400" dirty="0" smtClean="0"/>
              <a:t>Certain transmissions, including paper via fax, and voice are </a:t>
            </a:r>
            <a:r>
              <a:rPr lang="en-US" sz="2400" u="sng" dirty="0" smtClean="0"/>
              <a:t>not considered</a:t>
            </a:r>
            <a:r>
              <a:rPr lang="en-US" sz="2400" dirty="0" smtClean="0"/>
              <a:t> transmissions via electronic media unless an electronic copy is made to an internal hard drive of the device when the document is transmitted</a:t>
            </a: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rmAutofit/>
          </a:bodyPr>
          <a:lstStyle/>
          <a:p>
            <a:pPr algn="ctr"/>
            <a:r>
              <a:rPr lang="en-US" sz="5400" b="1" dirty="0" smtClean="0"/>
              <a:t>Genetic Information Non-Discrimination Act (GINA)</a:t>
            </a:r>
            <a:endParaRPr lang="en-US" b="1" dirty="0"/>
          </a:p>
        </p:txBody>
      </p:sp>
      <p:sp>
        <p:nvSpPr>
          <p:cNvPr id="3" name="Content Placeholder 2"/>
          <p:cNvSpPr>
            <a:spLocks noGrp="1"/>
          </p:cNvSpPr>
          <p:nvPr>
            <p:ph idx="1"/>
          </p:nvPr>
        </p:nvSpPr>
        <p:spPr>
          <a:xfrm>
            <a:off x="457200" y="2895600"/>
            <a:ext cx="8229600" cy="3429000"/>
          </a:xfrm>
        </p:spPr>
        <p:txBody>
          <a:bodyPr/>
          <a:lstStyle/>
          <a:p>
            <a:r>
              <a:rPr lang="en-US" dirty="0" smtClean="0"/>
              <a:t>Title I part of Privacy Rule as of October 2009</a:t>
            </a:r>
          </a:p>
          <a:p>
            <a:pPr>
              <a:buNone/>
            </a:pPr>
            <a:endParaRPr lang="en-US" dirty="0" smtClean="0"/>
          </a:p>
          <a:p>
            <a:r>
              <a:rPr lang="en-US" dirty="0" smtClean="0"/>
              <a:t>Can not use Genetic Information to discriminate for basis of health insurance enrollment or underwriting</a:t>
            </a:r>
          </a:p>
          <a:p>
            <a:pPr>
              <a:buNone/>
            </a:pPr>
            <a:endParaRPr lang="en-US" dirty="0"/>
          </a:p>
        </p:txBody>
      </p:sp>
    </p:spTree>
  </p:cSld>
  <p:clrMapOvr>
    <a:masterClrMapping/>
  </p:clrMapOvr>
  <p:transition spd="slow">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t>G.I.N.A.: Title II</a:t>
            </a:r>
            <a:endParaRPr lang="en-US" b="1" dirty="0"/>
          </a:p>
        </p:txBody>
      </p:sp>
      <p:sp>
        <p:nvSpPr>
          <p:cNvPr id="3" name="Content Placeholder 2"/>
          <p:cNvSpPr>
            <a:spLocks noGrp="1"/>
          </p:cNvSpPr>
          <p:nvPr>
            <p:ph idx="1"/>
          </p:nvPr>
        </p:nvSpPr>
        <p:spPr/>
        <p:txBody>
          <a:bodyPr/>
          <a:lstStyle/>
          <a:p>
            <a:pPr algn="ctr"/>
            <a:r>
              <a:rPr lang="en-US" dirty="0" smtClean="0"/>
              <a:t>Title II part of Privacy Rule</a:t>
            </a:r>
          </a:p>
          <a:p>
            <a:pPr>
              <a:buNone/>
            </a:pPr>
            <a:endParaRPr lang="en-US" dirty="0" smtClean="0"/>
          </a:p>
          <a:p>
            <a:r>
              <a:rPr lang="en-US" dirty="0" smtClean="0"/>
              <a:t>Can not use Genetic Information to discriminate in employment decisions</a:t>
            </a:r>
          </a:p>
          <a:p>
            <a:pPr>
              <a:buNone/>
            </a:pPr>
            <a:endParaRPr lang="en-US" dirty="0" smtClean="0"/>
          </a:p>
          <a:p>
            <a:r>
              <a:rPr lang="en-US" dirty="0" smtClean="0"/>
              <a:t>G.I.N.A. also restricts employers’ acquisition of genetic information and limits disclosure of genetic information</a:t>
            </a:r>
            <a:endParaRPr lang="en-US" dirty="0"/>
          </a:p>
        </p:txBody>
      </p:sp>
    </p:spTree>
  </p:cSld>
  <p:clrMapOvr>
    <a:masterClrMapping/>
  </p:clrMapOvr>
  <p:transition spd="slow">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t>G.I.N.A.: Title II</a:t>
            </a:r>
            <a:endParaRPr lang="en-US" b="1" dirty="0"/>
          </a:p>
        </p:txBody>
      </p:sp>
      <p:sp>
        <p:nvSpPr>
          <p:cNvPr id="3" name="Content Placeholder 2"/>
          <p:cNvSpPr>
            <a:spLocks noGrp="1"/>
          </p:cNvSpPr>
          <p:nvPr>
            <p:ph idx="1"/>
          </p:nvPr>
        </p:nvSpPr>
        <p:spPr/>
        <p:txBody>
          <a:bodyPr/>
          <a:lstStyle/>
          <a:p>
            <a:r>
              <a:rPr lang="en-US" dirty="0" smtClean="0"/>
              <a:t>Protects job applicants and employees against discrimination based on genetic information in hiring, promotion, discharge, pay, fringe benefits, job training, classification, referral and other aspects of employment </a:t>
            </a:r>
          </a:p>
          <a:p>
            <a:endParaRPr lang="en-US" dirty="0" smtClean="0"/>
          </a:p>
          <a:p>
            <a:r>
              <a:rPr lang="en-US" dirty="0" smtClean="0"/>
              <a:t>Makes it illegal to harass a person in the workplace because of his or her genetic information</a:t>
            </a:r>
          </a:p>
          <a:p>
            <a:pPr>
              <a:buNone/>
            </a:pPr>
            <a:endParaRPr lang="en-US" dirty="0"/>
          </a:p>
        </p:txBody>
      </p:sp>
    </p:spTree>
  </p:cSld>
  <p:clrMapOvr>
    <a:masterClrMapping/>
  </p:clrMapOvr>
  <p:transition spd="slow">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704088"/>
            <a:ext cx="8229600" cy="896112"/>
          </a:xfrm>
        </p:spPr>
        <p:txBody>
          <a:bodyPr/>
          <a:lstStyle/>
          <a:p>
            <a:pPr algn="ctr" eaLnBrk="1" hangingPunct="1"/>
            <a:r>
              <a:rPr lang="en-US" sz="3600" b="1" dirty="0" smtClean="0"/>
              <a:t>What does HIPAA allow us to do?</a:t>
            </a:r>
          </a:p>
        </p:txBody>
      </p:sp>
      <p:sp>
        <p:nvSpPr>
          <p:cNvPr id="19459" name="Rectangle 3"/>
          <p:cNvSpPr>
            <a:spLocks noGrp="1" noChangeArrowheads="1"/>
          </p:cNvSpPr>
          <p:nvPr>
            <p:ph idx="1"/>
          </p:nvPr>
        </p:nvSpPr>
        <p:spPr>
          <a:xfrm>
            <a:off x="457200" y="1905000"/>
            <a:ext cx="8229600" cy="4419600"/>
          </a:xfrm>
        </p:spPr>
        <p:txBody>
          <a:bodyPr>
            <a:normAutofit/>
          </a:bodyPr>
          <a:lstStyle/>
          <a:p>
            <a:r>
              <a:rPr lang="en-US" u="sng" dirty="0" smtClean="0"/>
              <a:t>Treatment</a:t>
            </a:r>
            <a:r>
              <a:rPr lang="en-US" dirty="0" smtClean="0"/>
              <a:t>- the provision, coordination, or management of health care and related services by one or more health care providers</a:t>
            </a:r>
          </a:p>
          <a:p>
            <a:r>
              <a:rPr lang="en-US" u="sng" dirty="0" smtClean="0"/>
              <a:t>Payment</a:t>
            </a:r>
            <a:r>
              <a:rPr lang="en-US" dirty="0" smtClean="0"/>
              <a:t>- activities undertaken to obtain premiums or to obtain or provide reimbursement for the provision of health care</a:t>
            </a:r>
          </a:p>
          <a:p>
            <a:r>
              <a:rPr lang="en-US" u="sng" dirty="0" smtClean="0"/>
              <a:t>Operations</a:t>
            </a:r>
            <a:r>
              <a:rPr lang="en-US" dirty="0" smtClean="0"/>
              <a:t>- activities that are related to functions such as management and general administrative activities such as customer service, reporting, case management, utilization review, etc.</a:t>
            </a:r>
          </a:p>
        </p:txBody>
      </p:sp>
    </p:spTree>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ctr"/>
            <a:r>
              <a:rPr lang="en-US" b="1" dirty="0" smtClean="0"/>
              <a:t>Unsecure PHI</a:t>
            </a:r>
            <a:r>
              <a:rPr lang="en-US" dirty="0" smtClean="0"/>
              <a:t>	</a:t>
            </a:r>
          </a:p>
        </p:txBody>
      </p:sp>
      <p:sp>
        <p:nvSpPr>
          <p:cNvPr id="20483" name="Content Placeholder 2"/>
          <p:cNvSpPr>
            <a:spLocks noGrp="1"/>
          </p:cNvSpPr>
          <p:nvPr>
            <p:ph idx="1"/>
          </p:nvPr>
        </p:nvSpPr>
        <p:spPr>
          <a:xfrm>
            <a:off x="457200" y="2133600"/>
            <a:ext cx="8229600" cy="4191000"/>
          </a:xfrm>
        </p:spPr>
        <p:txBody>
          <a:bodyPr/>
          <a:lstStyle/>
          <a:p>
            <a:r>
              <a:rPr lang="en-US" dirty="0" smtClean="0"/>
              <a:t>PHI in any medium (electronic, paper or oral) that is not secured through use of a technology or methodology that renders PHI unusable, unreadable, or indecipherable to unauthorized individuals</a:t>
            </a:r>
          </a:p>
          <a:p>
            <a:pPr>
              <a:buNone/>
            </a:pPr>
            <a:endParaRPr lang="en-US" dirty="0" smtClean="0"/>
          </a:p>
          <a:p>
            <a:r>
              <a:rPr lang="en-US" dirty="0" smtClean="0"/>
              <a:t>Only forms of “secure” PHI are encryption, shredding (cross-shredding), or destruction</a:t>
            </a:r>
          </a:p>
        </p:txBody>
      </p:sp>
    </p:spTree>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704088"/>
            <a:ext cx="8229600" cy="667512"/>
          </a:xfrm>
        </p:spPr>
        <p:txBody>
          <a:bodyPr>
            <a:normAutofit fontScale="90000"/>
          </a:bodyPr>
          <a:lstStyle/>
          <a:p>
            <a:pPr algn="ctr" eaLnBrk="1" hangingPunct="1"/>
            <a:r>
              <a:rPr lang="en-US" b="1" dirty="0" smtClean="0"/>
              <a:t>What is a Breach?</a:t>
            </a:r>
          </a:p>
        </p:txBody>
      </p:sp>
      <p:sp>
        <p:nvSpPr>
          <p:cNvPr id="21507" name="Content Placeholder 2"/>
          <p:cNvSpPr>
            <a:spLocks noGrp="1"/>
          </p:cNvSpPr>
          <p:nvPr>
            <p:ph idx="1"/>
          </p:nvPr>
        </p:nvSpPr>
        <p:spPr>
          <a:xfrm>
            <a:off x="457200" y="1447800"/>
            <a:ext cx="8229600" cy="4876800"/>
          </a:xfrm>
        </p:spPr>
        <p:txBody>
          <a:bodyPr>
            <a:normAutofit/>
          </a:bodyPr>
          <a:lstStyle/>
          <a:p>
            <a:pPr eaLnBrk="1" hangingPunct="1">
              <a:buNone/>
            </a:pPr>
            <a:r>
              <a:rPr lang="en-US" sz="2800" dirty="0" smtClean="0"/>
              <a:t>   Anything that compromises the security or privacy of protected health information (PHI) and is</a:t>
            </a:r>
          </a:p>
          <a:p>
            <a:pPr lvl="1" eaLnBrk="1" hangingPunct="1"/>
            <a:r>
              <a:rPr lang="en-US" sz="2800" dirty="0" smtClean="0"/>
              <a:t>An unauthorized acquisition, access, use, or disclosure of PHI</a:t>
            </a:r>
          </a:p>
          <a:p>
            <a:pPr lvl="1"/>
            <a:r>
              <a:rPr lang="en-US" sz="2800" dirty="0" smtClean="0"/>
              <a:t>An impermissible use or disclosure of PHI is presumed to be a breach</a:t>
            </a:r>
          </a:p>
          <a:p>
            <a:pPr lvl="1"/>
            <a:r>
              <a:rPr lang="en-US" sz="2800" dirty="0" smtClean="0"/>
              <a:t>Uses or disclosures that violate the "Minimum Necessary" principle may qualify as breaches and such incidents must be evaluated like any other security incident</a:t>
            </a:r>
          </a:p>
          <a:p>
            <a:pPr lvl="1">
              <a:buNone/>
            </a:pPr>
            <a:endParaRPr lang="en-US" sz="2800" dirty="0" smtClean="0"/>
          </a:p>
          <a:p>
            <a:pPr lvl="1" eaLnBrk="1" hangingPunct="1"/>
            <a:endParaRPr lang="en-US" sz="2800" dirty="0" smtClean="0"/>
          </a:p>
          <a:p>
            <a:pPr lvl="1" eaLnBrk="1" hangingPunct="1"/>
            <a:endParaRPr lang="en-US" dirty="0" smtClean="0"/>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704088"/>
            <a:ext cx="8229600" cy="667512"/>
          </a:xfrm>
        </p:spPr>
        <p:txBody>
          <a:bodyPr>
            <a:normAutofit/>
          </a:bodyPr>
          <a:lstStyle/>
          <a:p>
            <a:pPr algn="ctr" eaLnBrk="1" hangingPunct="1"/>
            <a:r>
              <a:rPr lang="en-US" sz="3200" b="1" dirty="0" smtClean="0"/>
              <a:t>What do I do If I think a Breach has Occurred?</a:t>
            </a:r>
          </a:p>
        </p:txBody>
      </p:sp>
      <p:sp>
        <p:nvSpPr>
          <p:cNvPr id="22531" name="Content Placeholder 2"/>
          <p:cNvSpPr>
            <a:spLocks noGrp="1"/>
          </p:cNvSpPr>
          <p:nvPr>
            <p:ph idx="1"/>
          </p:nvPr>
        </p:nvSpPr>
        <p:spPr>
          <a:xfrm>
            <a:off x="457200" y="1524000"/>
            <a:ext cx="8229600" cy="5029200"/>
          </a:xfrm>
        </p:spPr>
        <p:txBody>
          <a:bodyPr>
            <a:normAutofit fontScale="92500" lnSpcReduction="20000"/>
          </a:bodyPr>
          <a:lstStyle/>
          <a:p>
            <a:pPr eaLnBrk="1" hangingPunct="1"/>
            <a:r>
              <a:rPr lang="en-US" dirty="0" smtClean="0"/>
              <a:t>Contact EBD (Compliance Officer) as soon as you receive notification or become aware of the breach (no later than next business day of breach discovery) </a:t>
            </a:r>
          </a:p>
          <a:p>
            <a:pPr eaLnBrk="1" hangingPunct="1"/>
            <a:endParaRPr lang="en-US" dirty="0" smtClean="0"/>
          </a:p>
          <a:p>
            <a:pPr eaLnBrk="1" hangingPunct="1"/>
            <a:r>
              <a:rPr lang="en-US" dirty="0" smtClean="0"/>
              <a:t>You must provide the identity of each individual whose unsecured PHI has been or is reasonably believed to have been breached as well as </a:t>
            </a:r>
            <a:r>
              <a:rPr lang="en-US" b="1" u="sng" dirty="0" smtClean="0"/>
              <a:t>all</a:t>
            </a:r>
            <a:r>
              <a:rPr lang="en-US" dirty="0" smtClean="0"/>
              <a:t> details involving the breach (who, what, where, when, how)</a:t>
            </a:r>
          </a:p>
          <a:p>
            <a:pPr eaLnBrk="1" hangingPunct="1">
              <a:buNone/>
            </a:pPr>
            <a:endParaRPr lang="en-US" dirty="0" smtClean="0"/>
          </a:p>
          <a:p>
            <a:pPr eaLnBrk="1" hangingPunct="1"/>
            <a:r>
              <a:rPr lang="en-US" dirty="0" smtClean="0"/>
              <a:t>Go to ARBenefits; scroll to bottom of page and click “HIPAA”. You are at the HIPAA Library where the </a:t>
            </a:r>
            <a:r>
              <a:rPr lang="en-US" i="1" dirty="0" smtClean="0"/>
              <a:t>HIPAA Disclosure Reporting </a:t>
            </a:r>
            <a:r>
              <a:rPr lang="en-US" dirty="0" smtClean="0"/>
              <a:t>form (breach reporting form) is located; complete form and provide copies of supporting documentation; return to Compliance Officer at EBD       </a:t>
            </a:r>
          </a:p>
          <a:p>
            <a:pPr eaLnBrk="1" hangingPunct="1">
              <a:buNone/>
            </a:pPr>
            <a:r>
              <a:rPr lang="en-US" dirty="0" smtClean="0"/>
              <a:t>     </a:t>
            </a:r>
          </a:p>
        </p:txBody>
      </p:sp>
    </p:spTree>
  </p:cSld>
  <p:clrMapOvr>
    <a:masterClrMapping/>
  </p:clrMapOvr>
  <p:transition spd="slow">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sz="4400" b="1" dirty="0" smtClean="0"/>
              <a:t>Business Associate Breaches</a:t>
            </a:r>
            <a:endParaRPr lang="en-US" sz="4400" b="1" dirty="0"/>
          </a:p>
        </p:txBody>
      </p:sp>
      <p:sp>
        <p:nvSpPr>
          <p:cNvPr id="3" name="Content Placeholder 2"/>
          <p:cNvSpPr>
            <a:spLocks noGrp="1"/>
          </p:cNvSpPr>
          <p:nvPr>
            <p:ph idx="1"/>
          </p:nvPr>
        </p:nvSpPr>
        <p:spPr>
          <a:xfrm>
            <a:off x="457200" y="1524000"/>
            <a:ext cx="8229600" cy="5029200"/>
          </a:xfrm>
        </p:spPr>
        <p:txBody>
          <a:bodyPr>
            <a:normAutofit fontScale="92500" lnSpcReduction="10000"/>
          </a:bodyPr>
          <a:lstStyle/>
          <a:p>
            <a:pPr>
              <a:buNone/>
            </a:pPr>
            <a:r>
              <a:rPr lang="en-US" dirty="0" smtClean="0"/>
              <a:t>   Business Associates (BAs) must provide the following concerning breaches/potential breaches:</a:t>
            </a:r>
          </a:p>
          <a:p>
            <a:r>
              <a:rPr lang="en-US" dirty="0" smtClean="0"/>
              <a:t>Identify the nature of the unauthorized use or disclosure or security incident </a:t>
            </a:r>
          </a:p>
          <a:p>
            <a:r>
              <a:rPr lang="en-US" dirty="0" smtClean="0"/>
              <a:t>Identify the PHI used or disclosed</a:t>
            </a:r>
          </a:p>
          <a:p>
            <a:r>
              <a:rPr lang="en-US" dirty="0" smtClean="0"/>
              <a:t>Identify who made the unauthorized use or received the unauthorized disclosure </a:t>
            </a:r>
          </a:p>
          <a:p>
            <a:r>
              <a:rPr lang="en-US" dirty="0" smtClean="0"/>
              <a:t>Identify what BA has done or will do to mitigate any deleterious effect of the unauthorized use or disclosure </a:t>
            </a:r>
          </a:p>
          <a:p>
            <a:r>
              <a:rPr lang="en-US" dirty="0" smtClean="0"/>
              <a:t>Identify what corrective action BA has taken or will take to prevent future similar unauthorized use or disclosure </a:t>
            </a:r>
          </a:p>
          <a:p>
            <a:r>
              <a:rPr lang="en-US" dirty="0" smtClean="0"/>
              <a:t>Provide such other information, including a written report, as reasonably requested by Covered Entity (EBD)</a:t>
            </a:r>
          </a:p>
        </p:txBody>
      </p:sp>
    </p:spTree>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2" cstate="print"/>
          <a:srcRect t="6386" r="38026" b="2467"/>
          <a:stretch>
            <a:fillRect/>
          </a:stretch>
        </p:blipFill>
        <p:spPr bwMode="auto">
          <a:xfrm>
            <a:off x="609600" y="0"/>
            <a:ext cx="8001000" cy="6858000"/>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4400" b="1" dirty="0" smtClean="0"/>
              <a:t>Individual Breach Notification</a:t>
            </a:r>
            <a:endParaRPr lang="en-US" sz="4400" b="1" dirty="0"/>
          </a:p>
        </p:txBody>
      </p:sp>
      <p:sp>
        <p:nvSpPr>
          <p:cNvPr id="3" name="Content Placeholder 2"/>
          <p:cNvSpPr>
            <a:spLocks noGrp="1"/>
          </p:cNvSpPr>
          <p:nvPr>
            <p:ph idx="1"/>
          </p:nvPr>
        </p:nvSpPr>
        <p:spPr>
          <a:xfrm>
            <a:off x="457200" y="1676400"/>
            <a:ext cx="8229600" cy="4648200"/>
          </a:xfrm>
        </p:spPr>
        <p:txBody>
          <a:bodyPr>
            <a:noAutofit/>
          </a:bodyPr>
          <a:lstStyle/>
          <a:p>
            <a:pPr>
              <a:buNone/>
            </a:pPr>
            <a:r>
              <a:rPr lang="en-US" sz="2800" dirty="0" smtClean="0"/>
              <a:t>   Covered Entities and Business Associates must mitigate harm to individuals through Individual Breach Notifications</a:t>
            </a:r>
          </a:p>
          <a:p>
            <a:r>
              <a:rPr lang="en-US" sz="2800" dirty="0" smtClean="0"/>
              <a:t>The Notification must describe type(s) of PHI that were or may have been involved in the breach</a:t>
            </a:r>
          </a:p>
          <a:p>
            <a:r>
              <a:rPr lang="en-US" sz="2800" dirty="0" smtClean="0"/>
              <a:t>The Breach Notification must describe the steps that are being taken to mitigate potential harm resulting from the breach and that such harm is not limited to economic loss</a:t>
            </a:r>
          </a:p>
        </p:txBody>
      </p:sp>
    </p:spTree>
  </p:cSld>
  <p:clrMapOvr>
    <a:masterClrMapping/>
  </p:clrMapOvr>
  <p:transition spd="slow">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t>Individual Breach Notification</a:t>
            </a:r>
            <a:endParaRPr lang="en-US" sz="4400" b="1" dirty="0"/>
          </a:p>
        </p:txBody>
      </p:sp>
      <p:sp>
        <p:nvSpPr>
          <p:cNvPr id="3" name="Content Placeholder 2"/>
          <p:cNvSpPr>
            <a:spLocks noGrp="1"/>
          </p:cNvSpPr>
          <p:nvPr>
            <p:ph idx="1"/>
          </p:nvPr>
        </p:nvSpPr>
        <p:spPr>
          <a:xfrm>
            <a:off x="457200" y="2438400"/>
            <a:ext cx="8229600" cy="3886200"/>
          </a:xfrm>
        </p:spPr>
        <p:txBody>
          <a:bodyPr>
            <a:normAutofit fontScale="92500"/>
          </a:bodyPr>
          <a:lstStyle/>
          <a:p>
            <a:r>
              <a:rPr lang="en-US" sz="2800" dirty="0" smtClean="0"/>
              <a:t>The Breach Notification must give contact procedures for individuals to ask questions or learn additional information, including a toll-free telephone number, an e-mail address, web site or postal address</a:t>
            </a:r>
          </a:p>
          <a:p>
            <a:endParaRPr lang="en-US" dirty="0" smtClean="0"/>
          </a:p>
          <a:p>
            <a:r>
              <a:rPr lang="en-US" sz="2800" dirty="0" smtClean="0"/>
              <a:t>It should also identify the level of potential harm to the individual so they can better protect themselves-such as determining to pay for credit protection, etc.</a:t>
            </a:r>
          </a:p>
          <a:p>
            <a:endParaRPr lang="en-US" dirty="0" smtClean="0"/>
          </a:p>
          <a:p>
            <a:endParaRPr lang="en-US" dirty="0"/>
          </a:p>
        </p:txBody>
      </p:sp>
    </p:spTree>
  </p:cSld>
  <p:clrMapOvr>
    <a:masterClrMapping/>
  </p:clrMapOvr>
  <p:transition spd="slow">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704088"/>
            <a:ext cx="8229600" cy="819912"/>
          </a:xfrm>
        </p:spPr>
        <p:txBody>
          <a:bodyPr/>
          <a:lstStyle/>
          <a:p>
            <a:pPr algn="ctr" eaLnBrk="1" hangingPunct="1"/>
            <a:r>
              <a:rPr lang="en-US" dirty="0" smtClean="0"/>
              <a:t>Most Frequent Complaints:</a:t>
            </a:r>
          </a:p>
        </p:txBody>
      </p:sp>
      <p:sp>
        <p:nvSpPr>
          <p:cNvPr id="27651" name="Rectangle 3"/>
          <p:cNvSpPr>
            <a:spLocks noGrp="1" noChangeArrowheads="1"/>
          </p:cNvSpPr>
          <p:nvPr>
            <p:ph idx="1"/>
          </p:nvPr>
        </p:nvSpPr>
        <p:spPr>
          <a:xfrm>
            <a:off x="457200" y="1676400"/>
            <a:ext cx="8229600" cy="4648200"/>
          </a:xfrm>
        </p:spPr>
        <p:txBody>
          <a:bodyPr/>
          <a:lstStyle/>
          <a:p>
            <a:r>
              <a:rPr lang="en-US" dirty="0" smtClean="0"/>
              <a:t>Lack of adequate safeguards- Computers not encrypted, PHI not secured, PHI improperly disposed of, employees not HIPAA trained, Authorizations for Disclosure of Medical Information not completed/in place, lack of physical safeguards, employees accessing information in an inappropriate manner (being a Lookie-Lou)</a:t>
            </a:r>
          </a:p>
          <a:p>
            <a:pPr eaLnBrk="1" hangingPunct="1"/>
            <a:r>
              <a:rPr lang="en-US" dirty="0" smtClean="0"/>
              <a:t>Disclosures not limited to “minimum necessary” standard- can be a breach now</a:t>
            </a:r>
          </a:p>
        </p:txBody>
      </p:sp>
    </p:spTree>
  </p:cSld>
  <p:clrMapOvr>
    <a:masterClrMapping/>
  </p:clrMapOvr>
  <p:transition spd="slow">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457200"/>
            <a:ext cx="8229600" cy="1295400"/>
          </a:xfrm>
        </p:spPr>
        <p:txBody>
          <a:bodyPr>
            <a:normAutofit fontScale="90000"/>
          </a:bodyPr>
          <a:lstStyle/>
          <a:p>
            <a:pPr algn="ctr" eaLnBrk="1" hangingPunct="1"/>
            <a:r>
              <a:rPr lang="en-US" sz="3200" b="1" dirty="0" smtClean="0"/>
              <a:t/>
            </a:r>
            <a:br>
              <a:rPr lang="en-US" sz="3200" b="1" dirty="0" smtClean="0"/>
            </a:br>
            <a:r>
              <a:rPr lang="en-US" sz="3200" b="1" dirty="0" smtClean="0"/>
              <a:t/>
            </a:r>
            <a:br>
              <a:rPr lang="en-US" sz="3200" b="1" dirty="0" smtClean="0"/>
            </a:br>
            <a:r>
              <a:rPr lang="en-US" sz="3200" b="1" dirty="0" smtClean="0"/>
              <a:t/>
            </a:r>
            <a:br>
              <a:rPr lang="en-US" sz="3200" b="1" dirty="0" smtClean="0"/>
            </a:br>
            <a:r>
              <a:rPr lang="en-US" sz="3200" b="1" dirty="0" smtClean="0"/>
              <a:t/>
            </a:r>
            <a:br>
              <a:rPr lang="en-US" sz="3200" b="1" dirty="0" smtClean="0"/>
            </a:br>
            <a:r>
              <a:rPr lang="en-US" sz="3200" b="1" dirty="0" smtClean="0"/>
              <a:t>What Happens with Non-Compliance?</a:t>
            </a:r>
            <a:r>
              <a:rPr lang="en-US" sz="3200" dirty="0" smtClean="0"/>
              <a:t/>
            </a:r>
            <a:br>
              <a:rPr lang="en-US" sz="3200" dirty="0" smtClean="0"/>
            </a:br>
            <a:endParaRPr lang="en-US" dirty="0" smtClean="0"/>
          </a:p>
        </p:txBody>
      </p:sp>
      <p:graphicFrame>
        <p:nvGraphicFramePr>
          <p:cNvPr id="4" name="Content Placeholder 3"/>
          <p:cNvGraphicFramePr>
            <a:graphicFrameLocks noGrp="1"/>
          </p:cNvGraphicFramePr>
          <p:nvPr>
            <p:ph idx="1"/>
          </p:nvPr>
        </p:nvGraphicFramePr>
        <p:xfrm>
          <a:off x="381000" y="1371600"/>
          <a:ext cx="8305800" cy="3733800"/>
        </p:xfrm>
        <a:graphic>
          <a:graphicData uri="http://schemas.openxmlformats.org/drawingml/2006/table">
            <a:tbl>
              <a:tblPr firstRow="1" bandRow="1">
                <a:tableStyleId>{F5AB1C69-6EDB-4FF4-983F-18BD219EF322}</a:tableStyleId>
              </a:tblPr>
              <a:tblGrid>
                <a:gridCol w="2819400"/>
                <a:gridCol w="2667000"/>
                <a:gridCol w="2819400"/>
              </a:tblGrid>
              <a:tr h="746760">
                <a:tc>
                  <a:txBody>
                    <a:bodyPr/>
                    <a:lstStyle/>
                    <a:p>
                      <a:pPr marL="0" marR="0" algn="ctr">
                        <a:lnSpc>
                          <a:spcPct val="115000"/>
                        </a:lnSpc>
                        <a:spcBef>
                          <a:spcPts val="0"/>
                        </a:spcBef>
                        <a:spcAft>
                          <a:spcPts val="0"/>
                        </a:spcAft>
                      </a:pPr>
                      <a:r>
                        <a:rPr lang="en-US" sz="2000" dirty="0"/>
                        <a:t>VIOLATION TYPE</a:t>
                      </a:r>
                      <a:endParaRPr lang="en-US" sz="20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t>EACH VIOLATION</a:t>
                      </a:r>
                      <a:endParaRPr lang="en-US" sz="20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t>REPEAT </a:t>
                      </a:r>
                      <a:r>
                        <a:rPr lang="en-US" sz="2000" dirty="0" smtClean="0"/>
                        <a:t> VIOLATIONS PER CALENDAR YEAR</a:t>
                      </a:r>
                      <a:endParaRPr lang="en-US" sz="2000" dirty="0">
                        <a:latin typeface="Calibri"/>
                        <a:ea typeface="Calibri"/>
                        <a:cs typeface="Times New Roman"/>
                      </a:endParaRPr>
                    </a:p>
                  </a:txBody>
                  <a:tcPr marL="0" marR="0" marT="0" marB="0"/>
                </a:tc>
              </a:tr>
              <a:tr h="746760">
                <a:tc>
                  <a:txBody>
                    <a:bodyPr/>
                    <a:lstStyle/>
                    <a:p>
                      <a:pPr marL="0" marR="0" algn="ctr">
                        <a:lnSpc>
                          <a:spcPct val="115000"/>
                        </a:lnSpc>
                        <a:spcBef>
                          <a:spcPts val="0"/>
                        </a:spcBef>
                        <a:spcAft>
                          <a:spcPts val="0"/>
                        </a:spcAft>
                      </a:pPr>
                      <a:r>
                        <a:rPr lang="en-US" sz="1800" dirty="0"/>
                        <a:t>Did Not </a:t>
                      </a:r>
                      <a:r>
                        <a:rPr lang="en-US" sz="1800" dirty="0" smtClean="0"/>
                        <a:t>Know /Unknowing</a:t>
                      </a:r>
                      <a:endParaRPr lang="en-US" sz="18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t>$100 – $50,000</a:t>
                      </a:r>
                      <a:endParaRPr lang="en-US" sz="20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t>$1,500,000</a:t>
                      </a:r>
                      <a:endParaRPr lang="en-US" sz="2000" dirty="0">
                        <a:latin typeface="Calibri"/>
                        <a:ea typeface="Calibri"/>
                        <a:cs typeface="Times New Roman"/>
                      </a:endParaRPr>
                    </a:p>
                  </a:txBody>
                  <a:tcPr marL="0" marR="0" marT="0" marB="0"/>
                </a:tc>
              </a:tr>
              <a:tr h="746760">
                <a:tc>
                  <a:txBody>
                    <a:bodyPr/>
                    <a:lstStyle/>
                    <a:p>
                      <a:pPr marL="0" marR="0" algn="ctr">
                        <a:lnSpc>
                          <a:spcPct val="115000"/>
                        </a:lnSpc>
                        <a:spcBef>
                          <a:spcPts val="0"/>
                        </a:spcBef>
                        <a:spcAft>
                          <a:spcPts val="0"/>
                        </a:spcAft>
                      </a:pPr>
                      <a:r>
                        <a:rPr lang="en-US" sz="2000" dirty="0"/>
                        <a:t>Reasonable Cause</a:t>
                      </a:r>
                      <a:endParaRPr lang="en-US" sz="20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t>$1,000 – $50,000</a:t>
                      </a:r>
                      <a:endParaRPr lang="en-US" sz="20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t>$1,500,000</a:t>
                      </a:r>
                      <a:endParaRPr lang="en-US" sz="2000" dirty="0">
                        <a:latin typeface="Calibri"/>
                        <a:ea typeface="Calibri"/>
                        <a:cs typeface="Times New Roman"/>
                      </a:endParaRPr>
                    </a:p>
                  </a:txBody>
                  <a:tcPr marL="0" marR="0" marT="0" marB="0"/>
                </a:tc>
              </a:tr>
              <a:tr h="746760">
                <a:tc>
                  <a:txBody>
                    <a:bodyPr/>
                    <a:lstStyle/>
                    <a:p>
                      <a:pPr marL="0" marR="0" algn="ctr">
                        <a:lnSpc>
                          <a:spcPct val="115000"/>
                        </a:lnSpc>
                        <a:spcBef>
                          <a:spcPts val="0"/>
                        </a:spcBef>
                        <a:spcAft>
                          <a:spcPts val="0"/>
                        </a:spcAft>
                      </a:pPr>
                      <a:r>
                        <a:rPr lang="en-US" sz="2000" dirty="0"/>
                        <a:t>Willful Neglect – Corrected</a:t>
                      </a:r>
                      <a:endParaRPr lang="en-US" sz="20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t>$10,000 – $50,000</a:t>
                      </a:r>
                      <a:endParaRPr lang="en-US" sz="20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t>$1,500,000</a:t>
                      </a:r>
                      <a:endParaRPr lang="en-US" sz="2000" dirty="0">
                        <a:latin typeface="Calibri"/>
                        <a:ea typeface="Calibri"/>
                        <a:cs typeface="Times New Roman"/>
                      </a:endParaRPr>
                    </a:p>
                  </a:txBody>
                  <a:tcPr marL="0" marR="0" marT="0" marB="0"/>
                </a:tc>
              </a:tr>
              <a:tr h="746760">
                <a:tc>
                  <a:txBody>
                    <a:bodyPr/>
                    <a:lstStyle/>
                    <a:p>
                      <a:pPr marL="0" marR="0" algn="ctr">
                        <a:lnSpc>
                          <a:spcPct val="115000"/>
                        </a:lnSpc>
                        <a:spcBef>
                          <a:spcPts val="0"/>
                        </a:spcBef>
                        <a:spcAft>
                          <a:spcPts val="0"/>
                        </a:spcAft>
                      </a:pPr>
                      <a:r>
                        <a:rPr lang="en-US" sz="2000" dirty="0">
                          <a:latin typeface="Times New Roman"/>
                          <a:ea typeface="Times New Roman"/>
                          <a:cs typeface="Times New Roman"/>
                        </a:rPr>
                        <a:t>Willful Neglect </a:t>
                      </a:r>
                      <a:r>
                        <a:rPr lang="en-US" sz="2000" dirty="0" smtClean="0">
                          <a:latin typeface="Times New Roman"/>
                          <a:ea typeface="Times New Roman"/>
                          <a:cs typeface="Times New Roman"/>
                        </a:rPr>
                        <a:t>–</a:t>
                      </a:r>
                    </a:p>
                    <a:p>
                      <a:pPr marL="0" marR="0" algn="ctr">
                        <a:lnSpc>
                          <a:spcPct val="115000"/>
                        </a:lnSpc>
                        <a:spcBef>
                          <a:spcPts val="0"/>
                        </a:spcBef>
                        <a:spcAft>
                          <a:spcPts val="0"/>
                        </a:spcAft>
                      </a:pPr>
                      <a:r>
                        <a:rPr lang="en-US" sz="2000" dirty="0" smtClean="0">
                          <a:latin typeface="Times New Roman"/>
                          <a:ea typeface="Times New Roman"/>
                          <a:cs typeface="Times New Roman"/>
                        </a:rPr>
                        <a:t> </a:t>
                      </a:r>
                      <a:r>
                        <a:rPr lang="en-US" sz="2000" dirty="0">
                          <a:latin typeface="Times New Roman"/>
                          <a:ea typeface="Times New Roman"/>
                          <a:cs typeface="Times New Roman"/>
                        </a:rPr>
                        <a:t>Not Corrected</a:t>
                      </a:r>
                      <a:endParaRPr lang="en-US" sz="20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latin typeface="Times New Roman"/>
                          <a:ea typeface="Times New Roman"/>
                          <a:cs typeface="Times New Roman"/>
                        </a:rPr>
                        <a:t>$50,000</a:t>
                      </a:r>
                      <a:endParaRPr lang="en-US" sz="20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2000" dirty="0">
                          <a:latin typeface="Times New Roman"/>
                          <a:ea typeface="Times New Roman"/>
                          <a:cs typeface="Times New Roman"/>
                        </a:rPr>
                        <a:t>$1,500,000</a:t>
                      </a:r>
                      <a:endParaRPr lang="en-US" sz="2000" dirty="0">
                        <a:latin typeface="Calibri"/>
                        <a:ea typeface="Calibri"/>
                        <a:cs typeface="Times New Roman"/>
                      </a:endParaRPr>
                    </a:p>
                  </a:txBody>
                  <a:tcPr marL="0" marR="0" marT="0" marB="0"/>
                </a:tc>
              </a:tr>
            </a:tbl>
          </a:graphicData>
        </a:graphic>
      </p:graphicFrame>
      <p:sp>
        <p:nvSpPr>
          <p:cNvPr id="5" name="TextBox 4"/>
          <p:cNvSpPr txBox="1"/>
          <p:nvPr/>
        </p:nvSpPr>
        <p:spPr>
          <a:xfrm>
            <a:off x="457200" y="5105400"/>
            <a:ext cx="8229600" cy="1477328"/>
          </a:xfrm>
          <a:prstGeom prst="rect">
            <a:avLst/>
          </a:prstGeom>
          <a:noFill/>
        </p:spPr>
        <p:txBody>
          <a:bodyPr wrap="square" rtlCol="0">
            <a:spAutoFit/>
          </a:bodyPr>
          <a:lstStyle/>
          <a:p>
            <a:r>
              <a:rPr lang="en-US" dirty="0" smtClean="0"/>
              <a:t>The $1.5 million is not a comprehensive maximum fine for a given category per year.  </a:t>
            </a:r>
            <a:r>
              <a:rPr lang="en-US" b="1" u="sng" dirty="0" smtClean="0"/>
              <a:t>There is no theoretical maximum fine per year or incident.  </a:t>
            </a:r>
            <a:r>
              <a:rPr lang="en-US" dirty="0" smtClean="0"/>
              <a:t>The maximum will be at the discretion of HHS and is dependent on how many different kinds of violations and the number of same kind of violations that are found during an investigation.</a:t>
            </a:r>
            <a:endParaRPr lang="en-US" dirty="0"/>
          </a:p>
        </p:txBody>
      </p:sp>
    </p:spTree>
  </p:cSld>
  <p:clrMapOvr>
    <a:masterClrMapping/>
  </p:clrMapOvr>
  <p:transition spd="slow">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en-US" sz="3200" b="1" dirty="0" smtClean="0"/>
              <a:t>What Happens with Non-Compliance?</a:t>
            </a:r>
            <a:r>
              <a:rPr lang="en-US" sz="3200" dirty="0" smtClean="0"/>
              <a:t/>
            </a:r>
            <a:br>
              <a:rPr lang="en-US" sz="3200" dirty="0" smtClean="0"/>
            </a:br>
            <a:endParaRPr lang="en-US" sz="3200" dirty="0" smtClean="0">
              <a:solidFill>
                <a:srgbClr val="CC3300"/>
              </a:solidFill>
            </a:endParaRPr>
          </a:p>
        </p:txBody>
      </p:sp>
      <p:sp>
        <p:nvSpPr>
          <p:cNvPr id="29699" name="Rectangle 3"/>
          <p:cNvSpPr>
            <a:spLocks noGrp="1" noChangeArrowheads="1"/>
          </p:cNvSpPr>
          <p:nvPr>
            <p:ph idx="1"/>
          </p:nvPr>
        </p:nvSpPr>
        <p:spPr>
          <a:xfrm>
            <a:off x="457200" y="1447800"/>
            <a:ext cx="8229600" cy="5181600"/>
          </a:xfrm>
        </p:spPr>
        <p:txBody>
          <a:bodyPr>
            <a:normAutofit fontScale="77500" lnSpcReduction="20000"/>
          </a:bodyPr>
          <a:lstStyle/>
          <a:p>
            <a:pPr lvl="0"/>
            <a:endParaRPr lang="en-US" sz="2800" b="1" dirty="0" smtClean="0"/>
          </a:p>
          <a:p>
            <a:pPr lvl="0"/>
            <a:r>
              <a:rPr lang="en-US" sz="2800" b="1" dirty="0" smtClean="0"/>
              <a:t>Did Not Know/Unknowing</a:t>
            </a:r>
            <a:r>
              <a:rPr lang="en-US" sz="2800" dirty="0" smtClean="0"/>
              <a:t>. EBD or BA did not know and reasonably should not have known of the violation </a:t>
            </a:r>
          </a:p>
          <a:p>
            <a:pPr lvl="0"/>
            <a:endParaRPr lang="en-US" sz="2800" dirty="0" smtClean="0"/>
          </a:p>
          <a:p>
            <a:pPr lvl="0"/>
            <a:r>
              <a:rPr lang="en-US" sz="2800" b="1" dirty="0" smtClean="0"/>
              <a:t>Reasonable Cause</a:t>
            </a:r>
            <a:r>
              <a:rPr lang="en-US" sz="2800" dirty="0" smtClean="0"/>
              <a:t>. EBD or BA knew, or by exercising reasonable diligence would have known, that the act or omission was a violation, but EBD or BA did not act with willful neglect </a:t>
            </a:r>
          </a:p>
          <a:p>
            <a:pPr lvl="0">
              <a:buNone/>
            </a:pPr>
            <a:endParaRPr lang="en-US" sz="2800" dirty="0" smtClean="0"/>
          </a:p>
          <a:p>
            <a:pPr lvl="0"/>
            <a:r>
              <a:rPr lang="en-US" sz="2800" b="1" dirty="0" smtClean="0"/>
              <a:t>Willful Neglect – Corrected</a:t>
            </a:r>
            <a:r>
              <a:rPr lang="en-US" sz="2800" dirty="0" smtClean="0"/>
              <a:t>. The violation was the result of conscious, intentional failure or reckless indifference to fulfill the obligation to comply with HIPAA. However, EBD or BA corrected the violation within 30 days of discovery </a:t>
            </a:r>
          </a:p>
          <a:p>
            <a:pPr lvl="0">
              <a:buNone/>
            </a:pPr>
            <a:endParaRPr lang="en-US" sz="2800" dirty="0" smtClean="0"/>
          </a:p>
          <a:p>
            <a:pPr lvl="0"/>
            <a:r>
              <a:rPr lang="en-US" sz="2800" b="1" dirty="0" smtClean="0"/>
              <a:t>Willful Neglect – Uncorrected</a:t>
            </a:r>
            <a:r>
              <a:rPr lang="en-US" sz="2800" dirty="0" smtClean="0"/>
              <a:t>. The violation was the result of conscious, intentional failure or reckless indifference to fulfill the obligation to comply with HIPAA, and EBD or BA did not correct the violation within 30 days of discovery </a:t>
            </a:r>
            <a:endParaRPr lang="en-US" sz="2800" dirty="0"/>
          </a:p>
        </p:txBody>
      </p:sp>
    </p:spTree>
  </p:cSld>
  <p:clrMapOvr>
    <a:masterClrMapping/>
  </p:clrMapOvr>
  <p:transition spd="slow">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ctr"/>
            <a:r>
              <a:rPr lang="en-US" b="1" dirty="0" smtClean="0"/>
              <a:t>Criminal Penalties </a:t>
            </a:r>
            <a:r>
              <a:rPr lang="en-US" dirty="0" smtClean="0"/>
              <a:t>	</a:t>
            </a:r>
          </a:p>
        </p:txBody>
      </p:sp>
      <p:sp>
        <p:nvSpPr>
          <p:cNvPr id="30723" name="Content Placeholder 2"/>
          <p:cNvSpPr>
            <a:spLocks noGrp="1"/>
          </p:cNvSpPr>
          <p:nvPr>
            <p:ph idx="1"/>
          </p:nvPr>
        </p:nvSpPr>
        <p:spPr>
          <a:xfrm>
            <a:off x="457200" y="1905000"/>
            <a:ext cx="8229600" cy="4419600"/>
          </a:xfrm>
        </p:spPr>
        <p:txBody>
          <a:bodyPr/>
          <a:lstStyle/>
          <a:p>
            <a:r>
              <a:rPr lang="en-US" dirty="0" smtClean="0"/>
              <a:t>Wrongful disclosure or obtainment: up to $50,000 and up to one (1) year imprisonment or both</a:t>
            </a:r>
          </a:p>
          <a:p>
            <a:pPr>
              <a:buFont typeface="Wingdings" pitchFamily="2" charset="2"/>
              <a:buNone/>
            </a:pPr>
            <a:endParaRPr lang="en-US" dirty="0" smtClean="0"/>
          </a:p>
          <a:p>
            <a:r>
              <a:rPr lang="en-US" dirty="0" smtClean="0"/>
              <a:t>Offenses committed under false pretenses: up to $100,000 and up to five (5) years imprisonment or both</a:t>
            </a:r>
          </a:p>
          <a:p>
            <a:pPr>
              <a:buNone/>
            </a:pPr>
            <a:endParaRPr lang="en-US" dirty="0" smtClean="0"/>
          </a:p>
          <a:p>
            <a:r>
              <a:rPr lang="en-US" dirty="0" smtClean="0"/>
              <a:t>Offenses committed with the intent to sell, transfer or use PHI for commercial advantage or personal gain or malicious harm permit fines of up to $250,000 and up to ten (10) years imprisonment or both</a:t>
            </a:r>
          </a:p>
          <a:p>
            <a:pPr>
              <a:buNone/>
            </a:pPr>
            <a:endParaRPr lang="en-US" dirty="0" smtClean="0"/>
          </a:p>
        </p:txBody>
      </p:sp>
    </p:spTree>
  </p:cSld>
  <p:clrMapOvr>
    <a:masterClrMapping/>
  </p:clrMapOvr>
  <p:transition spd="slow">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algn="ctr" eaLnBrk="1" hangingPunct="1"/>
            <a:r>
              <a:rPr lang="en-US" b="1" dirty="0" smtClean="0"/>
              <a:t>Attorney General Prosecution</a:t>
            </a:r>
          </a:p>
        </p:txBody>
      </p:sp>
      <p:sp>
        <p:nvSpPr>
          <p:cNvPr id="32771" name="Content Placeholder 2"/>
          <p:cNvSpPr>
            <a:spLocks noGrp="1"/>
          </p:cNvSpPr>
          <p:nvPr>
            <p:ph idx="1"/>
          </p:nvPr>
        </p:nvSpPr>
        <p:spPr>
          <a:xfrm>
            <a:off x="457200" y="2438400"/>
            <a:ext cx="8229600" cy="3886200"/>
          </a:xfrm>
        </p:spPr>
        <p:txBody>
          <a:bodyPr/>
          <a:lstStyle/>
          <a:p>
            <a:pPr eaLnBrk="1" hangingPunct="1"/>
            <a:r>
              <a:rPr lang="en-US" dirty="0" smtClean="0"/>
              <a:t>The State Attorney General has the authority as of February 2009 to bring civil actions on the behalf of state residents  to stop violations and/or obtain damages of $100 per violation not to exceed $25,000 per year for identical violations</a:t>
            </a:r>
          </a:p>
          <a:p>
            <a:pPr eaLnBrk="1" hangingPunct="1"/>
            <a:endParaRPr lang="en-US" dirty="0" smtClean="0"/>
          </a:p>
          <a:p>
            <a:r>
              <a:rPr lang="en-US" dirty="0" smtClean="0"/>
              <a:t>State can recover attorney fees in any civil action to collect damages</a:t>
            </a:r>
          </a:p>
          <a:p>
            <a:pPr eaLnBrk="1" hangingPunct="1">
              <a:buNone/>
            </a:pPr>
            <a:endParaRPr lang="en-US" dirty="0" smtClean="0"/>
          </a:p>
          <a:p>
            <a:pPr eaLnBrk="1" hangingPunct="1"/>
            <a:endParaRPr lang="en-US" dirty="0" smtClean="0"/>
          </a:p>
          <a:p>
            <a:pPr eaLnBrk="1" hangingPunct="1"/>
            <a:endParaRPr lang="en-US" dirty="0" smtClean="0"/>
          </a:p>
          <a:p>
            <a:pPr eaLnBrk="1" hangingPunct="1">
              <a:buFont typeface="Wingdings" pitchFamily="2" charset="2"/>
              <a:buNone/>
            </a:pPr>
            <a:endParaRPr lang="en-US" dirty="0" smtClean="0"/>
          </a:p>
        </p:txBody>
      </p:sp>
    </p:spTree>
  </p:cSld>
  <p:clrMapOvr>
    <a:masterClrMapping/>
  </p:clrMapOvr>
  <p:transition spd="slow">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a:r>
              <a:rPr lang="en-US" b="1" dirty="0" smtClean="0"/>
              <a:t>Attorney General Prosecution </a:t>
            </a:r>
          </a:p>
        </p:txBody>
      </p:sp>
      <p:sp>
        <p:nvSpPr>
          <p:cNvPr id="33795" name="Content Placeholder 2"/>
          <p:cNvSpPr>
            <a:spLocks noGrp="1"/>
          </p:cNvSpPr>
          <p:nvPr>
            <p:ph idx="1"/>
          </p:nvPr>
        </p:nvSpPr>
        <p:spPr/>
        <p:txBody>
          <a:bodyPr/>
          <a:lstStyle/>
          <a:p>
            <a:pPr>
              <a:buNone/>
            </a:pPr>
            <a:endParaRPr lang="en-US" dirty="0" smtClean="0"/>
          </a:p>
          <a:p>
            <a:r>
              <a:rPr lang="en-US" dirty="0" smtClean="0"/>
              <a:t>Upon petition of the Attorney General, the court may order suspension or forfeiture of licenses, permits or authorization to do business in this state </a:t>
            </a:r>
          </a:p>
          <a:p>
            <a:endParaRPr lang="en-US" dirty="0" smtClean="0"/>
          </a:p>
          <a:p>
            <a:r>
              <a:rPr lang="en-US" dirty="0" smtClean="0"/>
              <a:t>This action would be taken in cases of Willful Neglect;</a:t>
            </a:r>
          </a:p>
          <a:p>
            <a:pPr>
              <a:buNone/>
            </a:pPr>
            <a:r>
              <a:rPr lang="en-US" dirty="0" smtClean="0"/>
              <a:t>    Not Corrected </a:t>
            </a:r>
          </a:p>
          <a:p>
            <a:pPr>
              <a:buNone/>
            </a:pPr>
            <a:r>
              <a:rPr lang="en-US" dirty="0" smtClean="0"/>
              <a:t>    </a:t>
            </a:r>
          </a:p>
        </p:txBody>
      </p:sp>
    </p:spTree>
  </p:cSld>
  <p:clrMapOvr>
    <a:masterClrMapping/>
  </p:clrMapOvr>
  <p:transition spd="slow">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pPr algn="ctr" eaLnBrk="1" hangingPunct="1"/>
            <a:r>
              <a:rPr lang="en-US" sz="3600" b="1" dirty="0" smtClean="0"/>
              <a:t>As a Supervisor- What can you do?</a:t>
            </a:r>
          </a:p>
        </p:txBody>
      </p:sp>
      <p:sp>
        <p:nvSpPr>
          <p:cNvPr id="34819" name="Rectangle 3"/>
          <p:cNvSpPr>
            <a:spLocks noGrp="1" noChangeArrowheads="1"/>
          </p:cNvSpPr>
          <p:nvPr>
            <p:ph idx="1"/>
          </p:nvPr>
        </p:nvSpPr>
        <p:spPr>
          <a:xfrm>
            <a:off x="457200" y="2057400"/>
            <a:ext cx="8229600" cy="4267200"/>
          </a:xfrm>
        </p:spPr>
        <p:txBody>
          <a:bodyPr>
            <a:normAutofit/>
          </a:bodyPr>
          <a:lstStyle/>
          <a:p>
            <a:pPr eaLnBrk="1" hangingPunct="1"/>
            <a:r>
              <a:rPr lang="en-US" dirty="0" smtClean="0"/>
              <a:t>You can ask, “Why aren’t you coming to work today?”</a:t>
            </a:r>
          </a:p>
          <a:p>
            <a:pPr eaLnBrk="1" hangingPunct="1"/>
            <a:endParaRPr lang="en-US" dirty="0" smtClean="0"/>
          </a:p>
          <a:p>
            <a:pPr eaLnBrk="1" hangingPunct="1"/>
            <a:r>
              <a:rPr lang="en-US" dirty="0" smtClean="0"/>
              <a:t>You can request additional information, “Will you be back to work tomorrow or be out for the week?” </a:t>
            </a:r>
          </a:p>
          <a:p>
            <a:pPr eaLnBrk="1" hangingPunct="1">
              <a:buNone/>
            </a:pPr>
            <a:endParaRPr lang="en-US" dirty="0" smtClean="0"/>
          </a:p>
          <a:p>
            <a:pPr eaLnBrk="1" hangingPunct="1"/>
            <a:r>
              <a:rPr lang="en-US" b="1" dirty="0" smtClean="0"/>
              <a:t>You must protect that information</a:t>
            </a:r>
          </a:p>
          <a:p>
            <a:pPr eaLnBrk="1" hangingPunct="1"/>
            <a:endParaRPr lang="en-US" dirty="0" smtClean="0"/>
          </a:p>
          <a:p>
            <a:pPr eaLnBrk="1" hangingPunct="1"/>
            <a:r>
              <a:rPr lang="en-US" dirty="0" smtClean="0"/>
              <a:t>Information can be shared vertically (only with your boss, but not your co-workers or other employees)</a:t>
            </a:r>
          </a:p>
          <a:p>
            <a:pPr eaLnBrk="1" hangingPunct="1"/>
            <a:endParaRPr lang="en-US" dirty="0" smtClean="0"/>
          </a:p>
        </p:txBody>
      </p:sp>
    </p:spTree>
  </p:cSld>
  <p:clrMapOvr>
    <a:masterClrMapping/>
  </p:clrMapOvr>
  <p:transition spd="slow">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704088"/>
            <a:ext cx="8229600" cy="896112"/>
          </a:xfrm>
        </p:spPr>
        <p:txBody>
          <a:bodyPr/>
          <a:lstStyle/>
          <a:p>
            <a:pPr algn="ctr" eaLnBrk="1" hangingPunct="1"/>
            <a:r>
              <a:rPr lang="en-US" sz="3600" b="1" dirty="0" smtClean="0"/>
              <a:t>4 ways to secure your workstation</a:t>
            </a:r>
          </a:p>
        </p:txBody>
      </p:sp>
      <p:sp>
        <p:nvSpPr>
          <p:cNvPr id="35843" name="Rectangle 3"/>
          <p:cNvSpPr>
            <a:spLocks noGrp="1" noChangeArrowheads="1"/>
          </p:cNvSpPr>
          <p:nvPr>
            <p:ph idx="1"/>
          </p:nvPr>
        </p:nvSpPr>
        <p:spPr/>
        <p:txBody>
          <a:bodyPr/>
          <a:lstStyle/>
          <a:p>
            <a:pPr eaLnBrk="1" hangingPunct="1"/>
            <a:r>
              <a:rPr lang="en-US" dirty="0" smtClean="0"/>
              <a:t>Lock up- file cabinets, desks, doors</a:t>
            </a:r>
          </a:p>
          <a:p>
            <a:pPr eaLnBrk="1" hangingPunct="1">
              <a:buNone/>
            </a:pPr>
            <a:endParaRPr lang="en-US" dirty="0" smtClean="0"/>
          </a:p>
          <a:p>
            <a:pPr eaLnBrk="1" hangingPunct="1"/>
            <a:r>
              <a:rPr lang="en-US" dirty="0" smtClean="0"/>
              <a:t>Always Log out of your Systems completely </a:t>
            </a:r>
          </a:p>
          <a:p>
            <a:pPr eaLnBrk="1" hangingPunct="1">
              <a:buNone/>
            </a:pPr>
            <a:endParaRPr lang="en-US" dirty="0" smtClean="0"/>
          </a:p>
          <a:p>
            <a:pPr eaLnBrk="1" hangingPunct="1"/>
            <a:r>
              <a:rPr lang="en-US" dirty="0" smtClean="0"/>
              <a:t>Disable your drives (done by Tech Support)</a:t>
            </a:r>
          </a:p>
          <a:p>
            <a:pPr eaLnBrk="1" hangingPunct="1">
              <a:buNone/>
            </a:pPr>
            <a:endParaRPr lang="en-US" dirty="0" smtClean="0"/>
          </a:p>
          <a:p>
            <a:pPr eaLnBrk="1" hangingPunct="1"/>
            <a:r>
              <a:rPr lang="en-US" dirty="0" smtClean="0"/>
              <a:t>Make Security a part of your Routine</a:t>
            </a:r>
          </a:p>
          <a:p>
            <a:pPr eaLnBrk="1" hangingPunct="1">
              <a:buNone/>
            </a:pPr>
            <a:endParaRPr lang="en-US" dirty="0" smtClean="0"/>
          </a:p>
          <a:p>
            <a:pPr marL="274320" lvl="2" indent="-274320" algn="ctr">
              <a:buClr>
                <a:schemeClr val="accent3"/>
              </a:buClr>
              <a:buSzPct val="95000"/>
            </a:pPr>
            <a:r>
              <a:rPr lang="en-US" sz="2400" b="1" dirty="0" smtClean="0"/>
              <a:t>If it is PHI- It is Protected!!!</a:t>
            </a:r>
          </a:p>
          <a:p>
            <a:pPr eaLnBrk="1" hangingPunct="1"/>
            <a:endParaRPr lang="en-US" dirty="0" smtClean="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en-US" b="1" dirty="0" smtClean="0"/>
              <a:t>Privacy Effective Dates:</a:t>
            </a:r>
          </a:p>
        </p:txBody>
      </p:sp>
      <p:sp>
        <p:nvSpPr>
          <p:cNvPr id="6147" name="Rectangle 3"/>
          <p:cNvSpPr>
            <a:spLocks noGrp="1" noChangeArrowheads="1"/>
          </p:cNvSpPr>
          <p:nvPr>
            <p:ph idx="1"/>
          </p:nvPr>
        </p:nvSpPr>
        <p:spPr>
          <a:xfrm>
            <a:off x="949325" y="2133600"/>
            <a:ext cx="7661275" cy="3962400"/>
          </a:xfrm>
        </p:spPr>
        <p:txBody>
          <a:bodyPr/>
          <a:lstStyle/>
          <a:p>
            <a:pPr eaLnBrk="1" hangingPunct="1"/>
            <a:r>
              <a:rPr lang="en-US" sz="2800" dirty="0" smtClean="0"/>
              <a:t>April 14, 2003</a:t>
            </a:r>
          </a:p>
          <a:p>
            <a:pPr eaLnBrk="1" hangingPunct="1">
              <a:buNone/>
            </a:pPr>
            <a:endParaRPr lang="en-US" dirty="0" smtClean="0"/>
          </a:p>
          <a:p>
            <a:pPr lvl="1" eaLnBrk="1" hangingPunct="1"/>
            <a:r>
              <a:rPr lang="en-US" dirty="0" smtClean="0"/>
              <a:t>Privacy Rules effective this date</a:t>
            </a:r>
          </a:p>
          <a:p>
            <a:pPr lvl="1" eaLnBrk="1" hangingPunct="1">
              <a:buNone/>
            </a:pPr>
            <a:endParaRPr lang="en-US" dirty="0" smtClean="0"/>
          </a:p>
          <a:p>
            <a:pPr lvl="1" eaLnBrk="1" hangingPunct="1"/>
            <a:r>
              <a:rPr lang="en-US" dirty="0" smtClean="0"/>
              <a:t>Compliance Date</a:t>
            </a:r>
          </a:p>
          <a:p>
            <a:pPr lvl="1" eaLnBrk="1" hangingPunct="1">
              <a:buNone/>
            </a:pPr>
            <a:endParaRPr lang="en-US" dirty="0" smtClean="0"/>
          </a:p>
          <a:p>
            <a:pPr lvl="1" eaLnBrk="1" hangingPunct="1"/>
            <a:r>
              <a:rPr lang="en-US" dirty="0" smtClean="0"/>
              <a:t>Regulations enforced by the Office of Civil Rights</a:t>
            </a:r>
          </a:p>
        </p:txBody>
      </p:sp>
    </p:spTree>
  </p:cSld>
  <p:clrMapOvr>
    <a:masterClrMapping/>
  </p:clrMapOvr>
  <p:transition spd="slow">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704088"/>
            <a:ext cx="8229600" cy="819912"/>
          </a:xfrm>
        </p:spPr>
        <p:txBody>
          <a:bodyPr/>
          <a:lstStyle/>
          <a:p>
            <a:pPr algn="ctr" eaLnBrk="1" hangingPunct="1"/>
            <a:r>
              <a:rPr lang="en-US" sz="3200" b="1" dirty="0" smtClean="0"/>
              <a:t>Ways to eliminate unauthorized use</a:t>
            </a:r>
          </a:p>
        </p:txBody>
      </p:sp>
      <p:sp>
        <p:nvSpPr>
          <p:cNvPr id="36867" name="Rectangle 3"/>
          <p:cNvSpPr>
            <a:spLocks noGrp="1" noChangeArrowheads="1"/>
          </p:cNvSpPr>
          <p:nvPr>
            <p:ph idx="1"/>
          </p:nvPr>
        </p:nvSpPr>
        <p:spPr>
          <a:xfrm>
            <a:off x="457200" y="1905000"/>
            <a:ext cx="8229600" cy="4419600"/>
          </a:xfrm>
        </p:spPr>
        <p:txBody>
          <a:bodyPr/>
          <a:lstStyle/>
          <a:p>
            <a:pPr eaLnBrk="1" hangingPunct="1"/>
            <a:r>
              <a:rPr lang="en-US" dirty="0" smtClean="0"/>
              <a:t>Use workstation ID’s and passwords</a:t>
            </a:r>
          </a:p>
          <a:p>
            <a:r>
              <a:rPr lang="en-US" dirty="0" smtClean="0"/>
              <a:t>Never share your workstation ID’s or passwords</a:t>
            </a:r>
          </a:p>
          <a:p>
            <a:r>
              <a:rPr lang="en-US" dirty="0" smtClean="0"/>
              <a:t>Do not leave your workstation ID’s or passwords on your monitor, under your keyboard or telephone</a:t>
            </a:r>
          </a:p>
          <a:p>
            <a:pPr eaLnBrk="1" hangingPunct="1"/>
            <a:r>
              <a:rPr lang="en-US" dirty="0" smtClean="0"/>
              <a:t>Use screen savers-but not Web imported ones; they are full of Spyware and other malware</a:t>
            </a:r>
          </a:p>
          <a:p>
            <a:pPr eaLnBrk="1" hangingPunct="1"/>
            <a:r>
              <a:rPr lang="en-US" dirty="0" smtClean="0"/>
              <a:t>Position your monitor away from doorways and windows</a:t>
            </a:r>
          </a:p>
          <a:p>
            <a:pPr eaLnBrk="1" hangingPunct="1"/>
            <a:r>
              <a:rPr lang="en-US" dirty="0" smtClean="0"/>
              <a:t>Do not take PHI paperwork with you to the bathroom</a:t>
            </a:r>
          </a:p>
        </p:txBody>
      </p:sp>
    </p:spTree>
  </p:cSld>
  <p:clrMapOvr>
    <a:masterClrMapping/>
  </p:clrMapOvr>
  <p:transition spd="slow">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pPr algn="ctr" eaLnBrk="1" hangingPunct="1"/>
            <a:r>
              <a:rPr lang="en-US" sz="3200" b="1" dirty="0" smtClean="0"/>
              <a:t>If you have any doubt whether HIPAA applies:</a:t>
            </a:r>
          </a:p>
        </p:txBody>
      </p:sp>
      <p:sp>
        <p:nvSpPr>
          <p:cNvPr id="37891" name="Rectangle 3"/>
          <p:cNvSpPr>
            <a:spLocks noGrp="1" noChangeArrowheads="1"/>
          </p:cNvSpPr>
          <p:nvPr>
            <p:ph idx="1"/>
          </p:nvPr>
        </p:nvSpPr>
        <p:spPr>
          <a:xfrm>
            <a:off x="949325" y="2362200"/>
            <a:ext cx="7661275" cy="2743200"/>
          </a:xfrm>
        </p:spPr>
        <p:txBody>
          <a:bodyPr/>
          <a:lstStyle/>
          <a:p>
            <a:pPr eaLnBrk="1" hangingPunct="1"/>
            <a:r>
              <a:rPr lang="en-US" dirty="0" smtClean="0"/>
              <a:t>Don’t say anything, or say the minimum necessary</a:t>
            </a:r>
          </a:p>
          <a:p>
            <a:pPr eaLnBrk="1" hangingPunct="1">
              <a:buFont typeface="Wingdings" pitchFamily="2" charset="2"/>
              <a:buNone/>
            </a:pPr>
            <a:endParaRPr lang="en-US" dirty="0" smtClean="0"/>
          </a:p>
          <a:p>
            <a:pPr eaLnBrk="1" hangingPunct="1"/>
            <a:r>
              <a:rPr lang="en-US" dirty="0" smtClean="0"/>
              <a:t>Contact your supervisor</a:t>
            </a:r>
          </a:p>
          <a:p>
            <a:pPr eaLnBrk="1" hangingPunct="1"/>
            <a:endParaRPr lang="en-US" dirty="0" smtClean="0"/>
          </a:p>
          <a:p>
            <a:pPr eaLnBrk="1" hangingPunct="1"/>
            <a:r>
              <a:rPr lang="en-US" dirty="0" smtClean="0"/>
              <a:t>Contact EBD’s Compliance Department </a:t>
            </a:r>
          </a:p>
        </p:txBody>
      </p:sp>
    </p:spTree>
  </p:cSld>
  <p:clrMapOvr>
    <a:masterClrMapping/>
  </p:clrMapOvr>
  <p:transition spd="slow">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eaLnBrk="1" hangingPunct="1"/>
            <a:r>
              <a:rPr lang="en-US" b="1" dirty="0" smtClean="0"/>
              <a:t>Procedural Safeguards:</a:t>
            </a:r>
          </a:p>
        </p:txBody>
      </p:sp>
      <p:sp>
        <p:nvSpPr>
          <p:cNvPr id="38915" name="Rectangle 3"/>
          <p:cNvSpPr>
            <a:spLocks noGrp="1" noChangeArrowheads="1"/>
          </p:cNvSpPr>
          <p:nvPr>
            <p:ph idx="1"/>
          </p:nvPr>
        </p:nvSpPr>
        <p:spPr>
          <a:xfrm>
            <a:off x="949325" y="1981200"/>
            <a:ext cx="7661275" cy="4495800"/>
          </a:xfrm>
        </p:spPr>
        <p:txBody>
          <a:bodyPr>
            <a:normAutofit/>
          </a:bodyPr>
          <a:lstStyle/>
          <a:p>
            <a:pPr eaLnBrk="1" hangingPunct="1"/>
            <a:r>
              <a:rPr lang="en-US" dirty="0" smtClean="0"/>
              <a:t>Visits to secured areas should be limited to business purposes only</a:t>
            </a:r>
          </a:p>
          <a:p>
            <a:pPr eaLnBrk="1" hangingPunct="1">
              <a:buFont typeface="Wingdings" pitchFamily="2" charset="2"/>
              <a:buNone/>
            </a:pPr>
            <a:endParaRPr lang="en-US" dirty="0" smtClean="0"/>
          </a:p>
          <a:p>
            <a:pPr eaLnBrk="1" hangingPunct="1"/>
            <a:r>
              <a:rPr lang="en-US" b="1" u="sng" dirty="0" smtClean="0"/>
              <a:t>NEVER</a:t>
            </a:r>
            <a:r>
              <a:rPr lang="en-US" dirty="0" smtClean="0"/>
              <a:t> recycle anything containing PHI</a:t>
            </a:r>
          </a:p>
          <a:p>
            <a:pPr eaLnBrk="1" hangingPunct="1"/>
            <a:endParaRPr lang="en-US" dirty="0" smtClean="0"/>
          </a:p>
          <a:p>
            <a:pPr eaLnBrk="1" hangingPunct="1"/>
            <a:r>
              <a:rPr lang="en-US" b="1" dirty="0" smtClean="0"/>
              <a:t>ALWAYS shred PHI (</a:t>
            </a:r>
            <a:r>
              <a:rPr lang="en-US" dirty="0" smtClean="0"/>
              <a:t>including cd’s and dvd’s)</a:t>
            </a:r>
          </a:p>
          <a:p>
            <a:pPr eaLnBrk="1" hangingPunct="1"/>
            <a:endParaRPr lang="en-US" b="1" dirty="0" smtClean="0"/>
          </a:p>
          <a:p>
            <a:pPr eaLnBrk="1" hangingPunct="1"/>
            <a:r>
              <a:rPr lang="en-US" dirty="0" smtClean="0"/>
              <a:t>Be careful with faxed data – it is the most at risk for breach of privacy</a:t>
            </a:r>
          </a:p>
        </p:txBody>
      </p:sp>
    </p:spTree>
  </p:cSld>
  <p:clrMapOvr>
    <a:masterClrMapping/>
  </p:clrMapOvr>
  <p:transition spd="slow">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524000"/>
          </a:xfrm>
        </p:spPr>
        <p:txBody>
          <a:bodyPr>
            <a:normAutofit fontScale="90000"/>
          </a:bodyPr>
          <a:lstStyle/>
          <a:p>
            <a:pPr algn="ctr"/>
            <a:r>
              <a:rPr lang="en-US" sz="4000" b="1" dirty="0" smtClean="0"/>
              <a:t>Procedural Safeguards: </a:t>
            </a:r>
            <a:br>
              <a:rPr lang="en-US" sz="4000" b="1" dirty="0" smtClean="0"/>
            </a:br>
            <a:r>
              <a:rPr lang="en-US" sz="4000" b="1" dirty="0" smtClean="0"/>
              <a:t>Employee Benefits Division Workforce</a:t>
            </a:r>
            <a:br>
              <a:rPr lang="en-US" sz="4000" b="1" dirty="0" smtClean="0"/>
            </a:br>
            <a:endParaRPr lang="en-US" sz="4000" b="1" dirty="0"/>
          </a:p>
        </p:txBody>
      </p:sp>
      <p:sp>
        <p:nvSpPr>
          <p:cNvPr id="3" name="Content Placeholder 2"/>
          <p:cNvSpPr>
            <a:spLocks noGrp="1"/>
          </p:cNvSpPr>
          <p:nvPr>
            <p:ph idx="1"/>
          </p:nvPr>
        </p:nvSpPr>
        <p:spPr>
          <a:xfrm>
            <a:off x="457200" y="2057400"/>
            <a:ext cx="8229600" cy="4419600"/>
          </a:xfrm>
        </p:spPr>
        <p:txBody>
          <a:bodyPr>
            <a:normAutofit lnSpcReduction="10000"/>
          </a:bodyPr>
          <a:lstStyle/>
          <a:p>
            <a:pPr algn="ctr">
              <a:buNone/>
            </a:pPr>
            <a:r>
              <a:rPr lang="en-US" dirty="0" smtClean="0"/>
              <a:t>If you work at EBD, you are part of the EBD Workforce</a:t>
            </a:r>
          </a:p>
          <a:p>
            <a:r>
              <a:rPr lang="en-US" dirty="0" smtClean="0"/>
              <a:t>Be familiar with EBD’s policies and procedures and utilize them to ensure you are following HIPAA laws,  as well as EBD’s rules and processes</a:t>
            </a:r>
          </a:p>
          <a:p>
            <a:r>
              <a:rPr lang="en-US" dirty="0" smtClean="0"/>
              <a:t>EBD’s policies and procedures are located in ARBenefits under Administration/Policies and Procedures and can be found by department (catalog), subject, title or number (search)</a:t>
            </a:r>
          </a:p>
          <a:p>
            <a:r>
              <a:rPr lang="en-US" u="sng" dirty="0" smtClean="0"/>
              <a:t>All</a:t>
            </a:r>
            <a:r>
              <a:rPr lang="en-US" dirty="0" smtClean="0"/>
              <a:t> Privacy and Security policies and procedures apply to </a:t>
            </a:r>
            <a:r>
              <a:rPr lang="en-US" u="sng" dirty="0" smtClean="0"/>
              <a:t>all</a:t>
            </a:r>
            <a:r>
              <a:rPr lang="en-US" dirty="0" smtClean="0"/>
              <a:t> EBD Workforce. You are required to read and be familiar with these policies and procedures </a:t>
            </a:r>
          </a:p>
          <a:p>
            <a:endParaRPr lang="en-US" dirty="0"/>
          </a:p>
        </p:txBody>
      </p:sp>
    </p:spTree>
  </p:cSld>
  <p:clrMapOvr>
    <a:masterClrMapping/>
  </p:clrMapOvr>
  <p:transition spd="slow">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normAutofit fontScale="90000"/>
          </a:bodyPr>
          <a:lstStyle/>
          <a:p>
            <a:pPr algn="ctr"/>
            <a:r>
              <a:rPr lang="en-US" b="1" dirty="0" smtClean="0"/>
              <a:t>Compliance 360 Catalog</a:t>
            </a:r>
            <a:endParaRPr lang="en-US" b="1" dirty="0"/>
          </a:p>
        </p:txBody>
      </p:sp>
      <p:pic>
        <p:nvPicPr>
          <p:cNvPr id="4" name="Content Placeholder 3"/>
          <p:cNvPicPr>
            <a:picLocks noGrp="1"/>
          </p:cNvPicPr>
          <p:nvPr>
            <p:ph idx="1"/>
          </p:nvPr>
        </p:nvPicPr>
        <p:blipFill>
          <a:blip r:embed="rId2" cstate="print"/>
          <a:srcRect t="5980" b="2658"/>
          <a:stretch>
            <a:fillRect/>
          </a:stretch>
        </p:blipFill>
        <p:spPr bwMode="auto">
          <a:xfrm>
            <a:off x="728444" y="1935163"/>
            <a:ext cx="7687112" cy="4389437"/>
          </a:xfrm>
          <a:prstGeom prst="rect">
            <a:avLst/>
          </a:prstGeom>
          <a:noFill/>
          <a:ln w="9525">
            <a:noFill/>
            <a:miter lim="800000"/>
            <a:headEnd/>
            <a:tailEnd/>
          </a:ln>
        </p:spPr>
      </p:pic>
    </p:spTree>
  </p:cSld>
  <p:clrMapOvr>
    <a:masterClrMapping/>
  </p:clrMapOvr>
  <p:transition spd="slow">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t>Compliance 360 Search </a:t>
            </a:r>
            <a:endParaRPr lang="en-US" sz="4400" b="1" dirty="0"/>
          </a:p>
        </p:txBody>
      </p:sp>
      <p:pic>
        <p:nvPicPr>
          <p:cNvPr id="4" name="Content Placeholder 3"/>
          <p:cNvPicPr>
            <a:picLocks noGrp="1"/>
          </p:cNvPicPr>
          <p:nvPr>
            <p:ph idx="1"/>
          </p:nvPr>
        </p:nvPicPr>
        <p:blipFill>
          <a:blip r:embed="rId2" cstate="print"/>
          <a:srcRect r="704" b="12889"/>
          <a:stretch>
            <a:fillRect/>
          </a:stretch>
        </p:blipFill>
        <p:spPr bwMode="auto">
          <a:xfrm>
            <a:off x="569258" y="1935163"/>
            <a:ext cx="8005483" cy="4389437"/>
          </a:xfrm>
          <a:prstGeom prst="rect">
            <a:avLst/>
          </a:prstGeom>
          <a:noFill/>
          <a:ln w="9525">
            <a:noFill/>
            <a:miter lim="800000"/>
            <a:headEnd/>
            <a:tailEnd/>
          </a:ln>
        </p:spPr>
      </p:pic>
    </p:spTree>
  </p:cSld>
  <p:clrMapOvr>
    <a:masterClrMapping/>
  </p:clrMapOvr>
  <p:transition spd="slow">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Fund Raising</a:t>
            </a:r>
            <a:endParaRPr lang="en-US" b="1" dirty="0"/>
          </a:p>
        </p:txBody>
      </p:sp>
      <p:sp>
        <p:nvSpPr>
          <p:cNvPr id="3" name="Content Placeholder 2"/>
          <p:cNvSpPr>
            <a:spLocks noGrp="1"/>
          </p:cNvSpPr>
          <p:nvPr>
            <p:ph idx="1"/>
          </p:nvPr>
        </p:nvSpPr>
        <p:spPr>
          <a:xfrm>
            <a:off x="457200" y="2209800"/>
            <a:ext cx="8229600" cy="4114800"/>
          </a:xfrm>
        </p:spPr>
        <p:txBody>
          <a:bodyPr/>
          <a:lstStyle/>
          <a:p>
            <a:r>
              <a:rPr lang="en-US" sz="2800" dirty="0" smtClean="0"/>
              <a:t>The HIPAA Final Omnibus Rule allows fundraising but has strengthened opt-out provision</a:t>
            </a:r>
          </a:p>
          <a:p>
            <a:r>
              <a:rPr lang="en-US" sz="2800" dirty="0" smtClean="0"/>
              <a:t>Employee Benefits Division does not participate in or allow any fundraising</a:t>
            </a:r>
          </a:p>
          <a:p>
            <a:r>
              <a:rPr lang="en-US" sz="2800" dirty="0" smtClean="0"/>
              <a:t> Employee Benefits Division does not allow </a:t>
            </a:r>
            <a:r>
              <a:rPr lang="en-US" sz="2800" u="sng" dirty="0" smtClean="0"/>
              <a:t>any</a:t>
            </a:r>
            <a:r>
              <a:rPr lang="en-US" sz="2800" dirty="0" smtClean="0"/>
              <a:t> member information to be released for any fundraising purpose</a:t>
            </a:r>
          </a:p>
          <a:p>
            <a:pPr>
              <a:buNone/>
            </a:pPr>
            <a:endParaRPr lang="en-US" dirty="0"/>
          </a:p>
        </p:txBody>
      </p:sp>
    </p:spTree>
  </p:cSld>
  <p:clrMapOvr>
    <a:masterClrMapping/>
  </p:clrMapOvr>
  <p:transition spd="slow">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4400" b="1" dirty="0" smtClean="0"/>
              <a:t>Marketing</a:t>
            </a:r>
            <a:endParaRPr lang="en-US" sz="4400" b="1" dirty="0"/>
          </a:p>
        </p:txBody>
      </p:sp>
      <p:sp>
        <p:nvSpPr>
          <p:cNvPr id="3" name="Content Placeholder 2"/>
          <p:cNvSpPr>
            <a:spLocks noGrp="1"/>
          </p:cNvSpPr>
          <p:nvPr>
            <p:ph idx="1"/>
          </p:nvPr>
        </p:nvSpPr>
        <p:spPr>
          <a:xfrm>
            <a:off x="457200" y="2209800"/>
            <a:ext cx="8229600" cy="4114800"/>
          </a:xfrm>
        </p:spPr>
        <p:txBody>
          <a:bodyPr/>
          <a:lstStyle/>
          <a:p>
            <a:r>
              <a:rPr lang="en-US" dirty="0" smtClean="0"/>
              <a:t>Employee Benefits Division does not permit the marketing or sale of any member information</a:t>
            </a:r>
          </a:p>
          <a:p>
            <a:r>
              <a:rPr lang="en-US" dirty="0" smtClean="0"/>
              <a:t>Employee Benefits Division does not permit marketing to any members</a:t>
            </a:r>
          </a:p>
          <a:p>
            <a:r>
              <a:rPr lang="en-US" dirty="0" smtClean="0"/>
              <a:t>Any communication about a product or service that encourages purchase or use is marketing</a:t>
            </a:r>
          </a:p>
          <a:p>
            <a:r>
              <a:rPr lang="en-US" dirty="0" smtClean="0"/>
              <a:t>If remuneration is received from a third party whose item or service is described it is marketing</a:t>
            </a:r>
            <a:endParaRPr lang="en-US" dirty="0"/>
          </a:p>
        </p:txBody>
      </p:sp>
    </p:spTree>
  </p:cSld>
  <p:clrMapOvr>
    <a:masterClrMapping/>
  </p:clrMapOvr>
  <p:transition spd="slow">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Sales of PHI- Prohibited</a:t>
            </a:r>
            <a:endParaRPr lang="en-US" sz="4800" b="1" dirty="0"/>
          </a:p>
        </p:txBody>
      </p:sp>
      <p:sp>
        <p:nvSpPr>
          <p:cNvPr id="3" name="Content Placeholder 2"/>
          <p:cNvSpPr>
            <a:spLocks noGrp="1"/>
          </p:cNvSpPr>
          <p:nvPr>
            <p:ph idx="1"/>
          </p:nvPr>
        </p:nvSpPr>
        <p:spPr/>
        <p:txBody>
          <a:bodyPr>
            <a:normAutofit/>
          </a:bodyPr>
          <a:lstStyle/>
          <a:p>
            <a:r>
              <a:rPr lang="en-US" sz="4000" dirty="0" smtClean="0"/>
              <a:t>Covered entity (EBD), its Business Associates and Subcontractors may not receive remuneration in exchange for Protected Health Information </a:t>
            </a:r>
            <a:endParaRPr lang="en-US" sz="4000" dirty="0"/>
          </a:p>
        </p:txBody>
      </p:sp>
    </p:spTree>
  </p:cSld>
  <p:clrMapOvr>
    <a:masterClrMapping/>
  </p:clrMapOvr>
  <p:transition spd="slow">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24712"/>
          </a:xfrm>
        </p:spPr>
        <p:txBody>
          <a:bodyPr/>
          <a:lstStyle/>
          <a:p>
            <a:pPr algn="ctr"/>
            <a:r>
              <a:rPr lang="en-US" b="1" dirty="0" smtClean="0"/>
              <a:t>HIPAA Final Omnibus Rule</a:t>
            </a:r>
            <a:endParaRPr lang="en-US" dirty="0"/>
          </a:p>
        </p:txBody>
      </p:sp>
      <p:sp>
        <p:nvSpPr>
          <p:cNvPr id="3" name="Content Placeholder 2"/>
          <p:cNvSpPr>
            <a:spLocks noGrp="1"/>
          </p:cNvSpPr>
          <p:nvPr>
            <p:ph idx="1"/>
          </p:nvPr>
        </p:nvSpPr>
        <p:spPr>
          <a:xfrm>
            <a:off x="457200" y="2438400"/>
            <a:ext cx="8229600" cy="3886200"/>
          </a:xfrm>
        </p:spPr>
        <p:txBody>
          <a:bodyPr>
            <a:noAutofit/>
          </a:bodyPr>
          <a:lstStyle/>
          <a:p>
            <a:r>
              <a:rPr lang="en-US" sz="3200" dirty="0" smtClean="0"/>
              <a:t>The final Omnibus Rule became effective on </a:t>
            </a:r>
            <a:r>
              <a:rPr lang="en-US" sz="3200" b="1" dirty="0" smtClean="0"/>
              <a:t>March 26, 2013</a:t>
            </a:r>
            <a:r>
              <a:rPr lang="en-US" sz="3200" dirty="0" smtClean="0"/>
              <a:t> </a:t>
            </a:r>
          </a:p>
          <a:p>
            <a:pPr>
              <a:buNone/>
            </a:pPr>
            <a:endParaRPr lang="en-US" sz="3200" dirty="0" smtClean="0"/>
          </a:p>
          <a:p>
            <a:pPr marL="274320" lvl="1" indent="-274320">
              <a:buClr>
                <a:schemeClr val="accent3"/>
              </a:buClr>
              <a:buSzPct val="95000"/>
            </a:pPr>
            <a:r>
              <a:rPr lang="en-US" sz="3200" dirty="0" smtClean="0"/>
              <a:t>Go to </a:t>
            </a:r>
            <a:r>
              <a:rPr lang="en-US" sz="3200" u="sng" dirty="0" smtClean="0"/>
              <a:t>www.hhs.gov/ocr</a:t>
            </a:r>
            <a:r>
              <a:rPr lang="en-US" sz="3200" dirty="0" smtClean="0"/>
              <a:t> </a:t>
            </a:r>
            <a:r>
              <a:rPr lang="en-US" sz="2800" dirty="0" smtClean="0"/>
              <a:t>for full information</a:t>
            </a:r>
          </a:p>
          <a:p>
            <a:pPr>
              <a:buNone/>
            </a:pPr>
            <a:endParaRPr lang="en-US" sz="3200" dirty="0"/>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704088"/>
            <a:ext cx="8229600" cy="819912"/>
          </a:xfrm>
        </p:spPr>
        <p:txBody>
          <a:bodyPr>
            <a:normAutofit/>
          </a:bodyPr>
          <a:lstStyle/>
          <a:p>
            <a:pPr algn="ctr" eaLnBrk="1" hangingPunct="1"/>
            <a:r>
              <a:rPr lang="en-US" sz="4000" b="1" dirty="0" smtClean="0"/>
              <a:t>What is the Privacy Regulation?</a:t>
            </a:r>
          </a:p>
        </p:txBody>
      </p:sp>
      <p:sp>
        <p:nvSpPr>
          <p:cNvPr id="7171" name="Rectangle 3"/>
          <p:cNvSpPr>
            <a:spLocks noGrp="1" noChangeArrowheads="1"/>
          </p:cNvSpPr>
          <p:nvPr>
            <p:ph idx="1"/>
          </p:nvPr>
        </p:nvSpPr>
        <p:spPr>
          <a:xfrm>
            <a:off x="457200" y="1676400"/>
            <a:ext cx="8229600" cy="4648200"/>
          </a:xfrm>
        </p:spPr>
        <p:txBody>
          <a:bodyPr>
            <a:normAutofit/>
          </a:bodyPr>
          <a:lstStyle/>
          <a:p>
            <a:pPr eaLnBrk="1" hangingPunct="1"/>
            <a:r>
              <a:rPr lang="en-US" dirty="0" smtClean="0"/>
              <a:t>Intention of the regulation is to protect health information from </a:t>
            </a:r>
            <a:r>
              <a:rPr lang="en-US" u="sng" dirty="0" smtClean="0"/>
              <a:t>non-medical</a:t>
            </a:r>
            <a:r>
              <a:rPr lang="en-US" dirty="0" smtClean="0"/>
              <a:t> uses by employers, marketers, etc.</a:t>
            </a:r>
          </a:p>
          <a:p>
            <a:pPr eaLnBrk="1" hangingPunct="1"/>
            <a:endParaRPr lang="en-US" dirty="0" smtClean="0"/>
          </a:p>
          <a:p>
            <a:pPr eaLnBrk="1" hangingPunct="1"/>
            <a:r>
              <a:rPr lang="en-US" dirty="0" smtClean="0"/>
              <a:t>Regulate access to individuals’ health information including the PHI of a deceased individual for a period of 50 years following the date of death</a:t>
            </a:r>
          </a:p>
          <a:p>
            <a:pPr eaLnBrk="1" hangingPunct="1"/>
            <a:endParaRPr lang="en-US" sz="2000" dirty="0" smtClean="0"/>
          </a:p>
          <a:p>
            <a:pPr eaLnBrk="1" hangingPunct="1"/>
            <a:r>
              <a:rPr lang="en-US" dirty="0" smtClean="0"/>
              <a:t>Information that is not in electronic format is protected under the Privacy Regulation</a:t>
            </a:r>
          </a:p>
        </p:txBody>
      </p:sp>
    </p:spTree>
  </p:cSld>
  <p:clrMapOvr>
    <a:masterClrMapping/>
  </p:clrMapOvr>
  <p:transition spd="slow">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eaLnBrk="1" hangingPunct="1"/>
            <a:r>
              <a:rPr lang="en-US" b="1" dirty="0" smtClean="0"/>
              <a:t>Security Questions</a:t>
            </a:r>
          </a:p>
        </p:txBody>
      </p:sp>
      <p:sp>
        <p:nvSpPr>
          <p:cNvPr id="39939" name="Rectangle 3"/>
          <p:cNvSpPr>
            <a:spLocks noGrp="1" noChangeArrowheads="1"/>
          </p:cNvSpPr>
          <p:nvPr>
            <p:ph idx="1"/>
          </p:nvPr>
        </p:nvSpPr>
        <p:spPr>
          <a:xfrm>
            <a:off x="949325" y="2209800"/>
            <a:ext cx="7661275" cy="3886200"/>
          </a:xfrm>
        </p:spPr>
        <p:txBody>
          <a:bodyPr/>
          <a:lstStyle/>
          <a:p>
            <a:pPr eaLnBrk="1" hangingPunct="1"/>
            <a:r>
              <a:rPr lang="en-US" dirty="0" smtClean="0"/>
              <a:t>If I do not object, can my health care provider share or discuss my health information with my family, friends, or others?</a:t>
            </a:r>
          </a:p>
          <a:p>
            <a:pPr eaLnBrk="1" hangingPunct="1"/>
            <a:endParaRPr lang="en-US" dirty="0" smtClean="0"/>
          </a:p>
          <a:p>
            <a:r>
              <a:rPr lang="en-US" dirty="0" smtClean="0"/>
              <a:t>Can my Doctor or Nurse discuss my health information or condition with my brother, sister, or parents if I tell them not to?</a:t>
            </a:r>
          </a:p>
          <a:p>
            <a:pPr eaLnBrk="1" hangingPunct="1"/>
            <a:endParaRPr lang="en-US" dirty="0" smtClean="0"/>
          </a:p>
          <a:p>
            <a:pPr eaLnBrk="1" hangingPunct="1"/>
            <a:endParaRPr lang="en-US" dirty="0" smtClean="0"/>
          </a:p>
          <a:p>
            <a:pPr eaLnBrk="1" hangingPunct="1"/>
            <a:endParaRPr lang="en-US" dirty="0" smtClean="0"/>
          </a:p>
          <a:p>
            <a:pPr lvl="1" eaLnBrk="1" hangingPunct="1">
              <a:buFont typeface="Wingdings" pitchFamily="2" charset="2"/>
              <a:buNone/>
            </a:pPr>
            <a:endParaRPr lang="en-US" dirty="0" smtClean="0"/>
          </a:p>
        </p:txBody>
      </p:sp>
    </p:spTree>
  </p:cSld>
  <p:clrMapOvr>
    <a:masterClrMapping/>
  </p:clrMapOvr>
  <p:transition spd="slow">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eaLnBrk="1" hangingPunct="1"/>
            <a:r>
              <a:rPr lang="en-US" b="1" dirty="0" smtClean="0"/>
              <a:t>Security Examples</a:t>
            </a:r>
          </a:p>
        </p:txBody>
      </p:sp>
      <p:sp>
        <p:nvSpPr>
          <p:cNvPr id="41987" name="Rectangle 3"/>
          <p:cNvSpPr>
            <a:spLocks noGrp="1" noChangeArrowheads="1"/>
          </p:cNvSpPr>
          <p:nvPr>
            <p:ph idx="1"/>
          </p:nvPr>
        </p:nvSpPr>
        <p:spPr>
          <a:xfrm>
            <a:off x="949325" y="1981200"/>
            <a:ext cx="7661275" cy="4572000"/>
          </a:xfrm>
        </p:spPr>
        <p:txBody>
          <a:bodyPr/>
          <a:lstStyle/>
          <a:p>
            <a:pPr eaLnBrk="1" hangingPunct="1"/>
            <a:r>
              <a:rPr lang="en-US" dirty="0" smtClean="0"/>
              <a:t>Wal-Mart</a:t>
            </a:r>
          </a:p>
          <a:p>
            <a:pPr eaLnBrk="1" hangingPunct="1"/>
            <a:endParaRPr lang="en-US" dirty="0" smtClean="0"/>
          </a:p>
          <a:p>
            <a:pPr eaLnBrk="1" hangingPunct="1"/>
            <a:r>
              <a:rPr lang="en-US" dirty="0" smtClean="0"/>
              <a:t>Anne Presley’s Medical Record (6 Employees dismissed from St. Vincent's)</a:t>
            </a:r>
          </a:p>
          <a:p>
            <a:pPr eaLnBrk="1" hangingPunct="1"/>
            <a:endParaRPr lang="en-US" dirty="0" smtClean="0"/>
          </a:p>
          <a:p>
            <a:pPr eaLnBrk="1" hangingPunct="1"/>
            <a:r>
              <a:rPr lang="en-US" dirty="0" smtClean="0"/>
              <a:t>NW AR Nurse received 2 years probation and 100 hours community service</a:t>
            </a:r>
          </a:p>
          <a:p>
            <a:pPr eaLnBrk="1" hangingPunct="1">
              <a:buNone/>
            </a:pPr>
            <a:endParaRPr lang="en-US" dirty="0" smtClean="0"/>
          </a:p>
          <a:p>
            <a:pPr eaLnBrk="1" hangingPunct="1">
              <a:buFont typeface="Wingdings" pitchFamily="2" charset="2"/>
              <a:buNone/>
            </a:pPr>
            <a:endParaRPr lang="en-US" dirty="0" smtClean="0"/>
          </a:p>
        </p:txBody>
      </p:sp>
      <p:pic>
        <p:nvPicPr>
          <p:cNvPr id="5" name="MS900074177[1].mid">
            <a:hlinkClick r:id="" action="ppaction://media"/>
          </p:cNvPr>
          <p:cNvPicPr>
            <a:picLocks noRot="1" noChangeAspect="1"/>
          </p:cNvPicPr>
          <p:nvPr>
            <a:audioFile r:link="rId1"/>
          </p:nvPr>
        </p:nvPicPr>
        <p:blipFill>
          <a:blip r:embed="rId3" cstate="print"/>
          <a:stretch>
            <a:fillRect/>
          </a:stretch>
        </p:blipFill>
        <p:spPr>
          <a:xfrm>
            <a:off x="4419600" y="3505200"/>
            <a:ext cx="76200" cy="76200"/>
          </a:xfrm>
          <a:prstGeom prst="rect">
            <a:avLst/>
          </a:prstGeom>
        </p:spPr>
      </p:pic>
    </p:spTree>
  </p:cSld>
  <p:clrMapOvr>
    <a:masterClrMapping/>
  </p:clrMapOvr>
  <p:transition spd="slow">
    <p:dissolve/>
  </p:transition>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2892"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Security Examples</a:t>
            </a:r>
            <a:endParaRPr lang="en-US" b="1" dirty="0"/>
          </a:p>
        </p:txBody>
      </p:sp>
      <p:sp>
        <p:nvSpPr>
          <p:cNvPr id="3" name="Content Placeholder 2"/>
          <p:cNvSpPr>
            <a:spLocks noGrp="1"/>
          </p:cNvSpPr>
          <p:nvPr>
            <p:ph idx="1"/>
          </p:nvPr>
        </p:nvSpPr>
        <p:spPr/>
        <p:txBody>
          <a:bodyPr>
            <a:normAutofit/>
          </a:bodyPr>
          <a:lstStyle/>
          <a:p>
            <a:r>
              <a:rPr lang="en-US" dirty="0" smtClean="0"/>
              <a:t>Phoenix Cardiac Surgery Center</a:t>
            </a:r>
          </a:p>
          <a:p>
            <a:endParaRPr lang="en-US" dirty="0" smtClean="0"/>
          </a:p>
          <a:p>
            <a:r>
              <a:rPr lang="en-US" dirty="0" smtClean="0"/>
              <a:t>BlueCross/Blue Shield of Tennessee: First HITECH Settlement </a:t>
            </a:r>
          </a:p>
          <a:p>
            <a:endParaRPr lang="en-US" dirty="0" smtClean="0"/>
          </a:p>
          <a:p>
            <a:r>
              <a:rPr lang="en-US" dirty="0" smtClean="0"/>
              <a:t>A psychiatrist from New Hampshire was fined $1,000 for repeatedly looking at the medical records of an acquaintance without permission</a:t>
            </a:r>
          </a:p>
        </p:txBody>
      </p:sp>
    </p:spTree>
  </p:cSld>
  <p:clrMapOvr>
    <a:masterClrMapping/>
  </p:clrMapOvr>
  <p:transition spd="slow">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linda.sherman\Local Settings\Temporary Internet Files\Content.IE5\0UR225TE\MC900441452[1].png"/>
          <p:cNvPicPr>
            <a:picLocks noChangeAspect="1" noChangeArrowheads="1"/>
          </p:cNvPicPr>
          <p:nvPr/>
        </p:nvPicPr>
        <p:blipFill>
          <a:blip r:embed="rId2" cstate="print"/>
          <a:srcRect/>
          <a:stretch>
            <a:fillRect/>
          </a:stretch>
        </p:blipFill>
        <p:spPr bwMode="auto">
          <a:xfrm>
            <a:off x="2209800" y="3733800"/>
            <a:ext cx="1295228" cy="1295228"/>
          </a:xfrm>
          <a:prstGeom prst="rect">
            <a:avLst/>
          </a:prstGeom>
          <a:noFill/>
        </p:spPr>
      </p:pic>
      <p:sp>
        <p:nvSpPr>
          <p:cNvPr id="43010" name="Rectangle 2"/>
          <p:cNvSpPr>
            <a:spLocks noGrp="1" noChangeArrowheads="1"/>
          </p:cNvSpPr>
          <p:nvPr>
            <p:ph type="title"/>
          </p:nvPr>
        </p:nvSpPr>
        <p:spPr>
          <a:xfrm>
            <a:off x="457200" y="704088"/>
            <a:ext cx="8229600" cy="819912"/>
          </a:xfrm>
        </p:spPr>
        <p:txBody>
          <a:bodyPr/>
          <a:lstStyle/>
          <a:p>
            <a:pPr algn="ctr" eaLnBrk="1" hangingPunct="1"/>
            <a:r>
              <a:rPr lang="en-US" b="1" dirty="0" smtClean="0"/>
              <a:t>Questions?</a:t>
            </a:r>
          </a:p>
        </p:txBody>
      </p:sp>
      <p:pic>
        <p:nvPicPr>
          <p:cNvPr id="43011" name="Picture 4" descr="C:\Documents and Settings\linda.sherman\Local Settings\Temporary Internet Files\Content.IE5\F0XLT546\MC900048057[1].wmf"/>
          <p:cNvPicPr>
            <a:picLocks noGrp="1" noChangeAspect="1" noChangeArrowheads="1"/>
          </p:cNvPicPr>
          <p:nvPr>
            <p:ph idx="1"/>
          </p:nvPr>
        </p:nvPicPr>
        <p:blipFill>
          <a:blip r:embed="rId3" cstate="print"/>
          <a:srcRect/>
          <a:stretch>
            <a:fillRect/>
          </a:stretch>
        </p:blipFill>
        <p:spPr>
          <a:xfrm>
            <a:off x="1496856" y="1752600"/>
            <a:ext cx="6013608" cy="4572000"/>
          </a:xfrm>
          <a:noFill/>
        </p:spPr>
      </p:pic>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57200"/>
            <a:ext cx="8229600" cy="762000"/>
          </a:xfrm>
        </p:spPr>
        <p:txBody>
          <a:bodyPr>
            <a:normAutofit/>
          </a:bodyPr>
          <a:lstStyle/>
          <a:p>
            <a:pPr algn="ctr" eaLnBrk="1" hangingPunct="1"/>
            <a:r>
              <a:rPr lang="en-US" sz="3200" b="1" dirty="0" smtClean="0"/>
              <a:t>What is Protected Health Information (PHI)?</a:t>
            </a:r>
          </a:p>
        </p:txBody>
      </p:sp>
      <p:sp>
        <p:nvSpPr>
          <p:cNvPr id="8195" name="Rectangle 3"/>
          <p:cNvSpPr>
            <a:spLocks noGrp="1" noChangeArrowheads="1"/>
          </p:cNvSpPr>
          <p:nvPr>
            <p:ph idx="1"/>
          </p:nvPr>
        </p:nvSpPr>
        <p:spPr>
          <a:xfrm>
            <a:off x="457200" y="1371600"/>
            <a:ext cx="8229600" cy="5257800"/>
          </a:xfrm>
        </p:spPr>
        <p:txBody>
          <a:bodyPr>
            <a:normAutofit/>
          </a:bodyPr>
          <a:lstStyle/>
          <a:p>
            <a:pPr eaLnBrk="1" hangingPunct="1">
              <a:buNone/>
            </a:pPr>
            <a:r>
              <a:rPr lang="en-US" dirty="0" smtClean="0"/>
              <a:t>   PHI is information, whether oral or recorded in any form or medium, which relates to:</a:t>
            </a:r>
          </a:p>
          <a:p>
            <a:pPr eaLnBrk="1" hangingPunct="1">
              <a:lnSpc>
                <a:spcPct val="110000"/>
              </a:lnSpc>
              <a:buNone/>
            </a:pPr>
            <a:endParaRPr lang="en-US" dirty="0" smtClean="0"/>
          </a:p>
          <a:p>
            <a:pPr lvl="1" eaLnBrk="1" hangingPunct="1">
              <a:lnSpc>
                <a:spcPct val="90000"/>
              </a:lnSpc>
            </a:pPr>
            <a:r>
              <a:rPr lang="en-US" dirty="0" smtClean="0"/>
              <a:t>The individual’s past, present or future physical or mental health or condition</a:t>
            </a:r>
          </a:p>
          <a:p>
            <a:pPr lvl="1" eaLnBrk="1" hangingPunct="1">
              <a:lnSpc>
                <a:spcPct val="90000"/>
              </a:lnSpc>
            </a:pPr>
            <a:r>
              <a:rPr lang="en-US" dirty="0" smtClean="0"/>
              <a:t>The provision of health care to the individual</a:t>
            </a:r>
          </a:p>
          <a:p>
            <a:pPr lvl="1" eaLnBrk="1" hangingPunct="1">
              <a:lnSpc>
                <a:spcPct val="90000"/>
              </a:lnSpc>
            </a:pPr>
            <a:r>
              <a:rPr lang="en-US" dirty="0" smtClean="0"/>
              <a:t>The past, present or future payment for the provision of health care to the individual</a:t>
            </a:r>
          </a:p>
          <a:p>
            <a:pPr lvl="1">
              <a:lnSpc>
                <a:spcPct val="90000"/>
              </a:lnSpc>
            </a:pPr>
            <a:r>
              <a:rPr lang="en-US" dirty="0" smtClean="0"/>
              <a:t>And is created or received by health care provider, health plan, public health authority, employer, school or university, health care clearinghouse or state agency.</a:t>
            </a:r>
          </a:p>
          <a:p>
            <a:pPr lvl="1">
              <a:lnSpc>
                <a:spcPct val="90000"/>
              </a:lnSpc>
              <a:buNone/>
            </a:pPr>
            <a:r>
              <a:rPr lang="en-US" dirty="0" smtClean="0"/>
              <a:t>              </a:t>
            </a:r>
          </a:p>
          <a:p>
            <a:pPr lvl="1">
              <a:lnSpc>
                <a:spcPct val="90000"/>
              </a:lnSpc>
              <a:buNone/>
            </a:pPr>
            <a:r>
              <a:rPr lang="en-US" dirty="0" smtClean="0"/>
              <a:t>    </a:t>
            </a: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704088"/>
            <a:ext cx="8229600" cy="667512"/>
          </a:xfrm>
        </p:spPr>
        <p:txBody>
          <a:bodyPr>
            <a:normAutofit/>
          </a:bodyPr>
          <a:lstStyle/>
          <a:p>
            <a:pPr algn="ctr" eaLnBrk="1" hangingPunct="1"/>
            <a:r>
              <a:rPr lang="en-US" sz="3600" b="1" dirty="0" smtClean="0"/>
              <a:t>What makes it personally identifiable?</a:t>
            </a:r>
          </a:p>
        </p:txBody>
      </p:sp>
      <p:sp>
        <p:nvSpPr>
          <p:cNvPr id="9219" name="Rectangle 3"/>
          <p:cNvSpPr>
            <a:spLocks noGrp="1" noChangeArrowheads="1"/>
          </p:cNvSpPr>
          <p:nvPr>
            <p:ph idx="1"/>
          </p:nvPr>
        </p:nvSpPr>
        <p:spPr>
          <a:xfrm>
            <a:off x="457200" y="1524000"/>
            <a:ext cx="8229600" cy="5105400"/>
          </a:xfrm>
        </p:spPr>
        <p:txBody>
          <a:bodyPr>
            <a:normAutofit lnSpcReduction="10000"/>
          </a:bodyPr>
          <a:lstStyle/>
          <a:p>
            <a:pPr>
              <a:buNone/>
            </a:pPr>
            <a:r>
              <a:rPr lang="en-US" sz="2800" dirty="0" smtClean="0"/>
              <a:t>   Demographic data collected about an individual that could reasonably be used to identify the individual </a:t>
            </a:r>
          </a:p>
          <a:p>
            <a:pPr lvl="1"/>
            <a:r>
              <a:rPr lang="en-US" sz="2600" dirty="0" smtClean="0"/>
              <a:t>Name, Address, Zip Code, Telephone Number, Email Address, Birth Date, Age, Photo, Finger and Voice Prints, Education Level, Job Classification, Job Tenure, Social Security Number, Account Numbers, Certification Numbers, License Numbers, etc.</a:t>
            </a:r>
          </a:p>
          <a:p>
            <a:pPr lvl="1"/>
            <a:r>
              <a:rPr lang="en-US" sz="2800" dirty="0" smtClean="0"/>
              <a:t>When combined with health information such as patient ID#s, medical records, diagnosis, disability codes, lab reports, claims, medical bills, etc. </a:t>
            </a:r>
          </a:p>
          <a:p>
            <a:pPr lvl="2" eaLnBrk="1" hangingPunct="1">
              <a:buNone/>
            </a:pPr>
            <a:endParaRPr lang="en-US" sz="2400" b="1" dirty="0" smtClean="0"/>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eaLnBrk="1" hangingPunct="1"/>
            <a:r>
              <a:rPr lang="en-US" b="1" dirty="0" smtClean="0"/>
              <a:t>Where will you see PHI?</a:t>
            </a:r>
          </a:p>
        </p:txBody>
      </p:sp>
      <p:sp>
        <p:nvSpPr>
          <p:cNvPr id="10243" name="Rectangle 3"/>
          <p:cNvSpPr>
            <a:spLocks noGrp="1" noChangeArrowheads="1"/>
          </p:cNvSpPr>
          <p:nvPr>
            <p:ph idx="1"/>
          </p:nvPr>
        </p:nvSpPr>
        <p:spPr>
          <a:xfrm>
            <a:off x="457200" y="2362200"/>
            <a:ext cx="8229600" cy="3962400"/>
          </a:xfrm>
        </p:spPr>
        <p:txBody>
          <a:bodyPr/>
          <a:lstStyle/>
          <a:p>
            <a:r>
              <a:rPr lang="en-US" dirty="0" smtClean="0"/>
              <a:t>AASIS/ABSCAN</a:t>
            </a:r>
          </a:p>
          <a:p>
            <a:r>
              <a:rPr lang="en-US" dirty="0" smtClean="0"/>
              <a:t>Authorization Forms or Authorization Requests</a:t>
            </a:r>
          </a:p>
          <a:p>
            <a:r>
              <a:rPr lang="en-US" dirty="0" smtClean="0"/>
              <a:t>Change Forms</a:t>
            </a:r>
          </a:p>
          <a:p>
            <a:r>
              <a:rPr lang="en-US" dirty="0" smtClean="0"/>
              <a:t>Election Forms</a:t>
            </a:r>
          </a:p>
          <a:p>
            <a:pPr eaLnBrk="1" hangingPunct="1"/>
            <a:r>
              <a:rPr lang="en-US" dirty="0" smtClean="0"/>
              <a:t>FMLA (Family Medical Leave Act) Requests</a:t>
            </a:r>
          </a:p>
          <a:p>
            <a:r>
              <a:rPr lang="en-US" dirty="0" smtClean="0"/>
              <a:t>Member Records (in ARBenefits)</a:t>
            </a:r>
          </a:p>
          <a:p>
            <a:pPr eaLnBrk="1" hangingPunct="1"/>
            <a:r>
              <a:rPr lang="en-US" dirty="0" smtClean="0"/>
              <a:t>Reports and Invoices</a:t>
            </a:r>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04088"/>
            <a:ext cx="8229600" cy="896112"/>
          </a:xfrm>
        </p:spPr>
        <p:txBody>
          <a:bodyPr>
            <a:normAutofit/>
          </a:bodyPr>
          <a:lstStyle/>
          <a:p>
            <a:pPr algn="ctr" eaLnBrk="1" hangingPunct="1"/>
            <a:r>
              <a:rPr lang="en-US" sz="3200" b="1" dirty="0" smtClean="0"/>
              <a:t>Who must comply with the HIPAA Regulations?</a:t>
            </a:r>
          </a:p>
        </p:txBody>
      </p:sp>
      <p:sp>
        <p:nvSpPr>
          <p:cNvPr id="11267" name="Rectangle 3"/>
          <p:cNvSpPr>
            <a:spLocks noGrp="1" noChangeArrowheads="1"/>
          </p:cNvSpPr>
          <p:nvPr>
            <p:ph idx="1"/>
          </p:nvPr>
        </p:nvSpPr>
        <p:spPr/>
        <p:txBody>
          <a:bodyPr/>
          <a:lstStyle/>
          <a:p>
            <a:pPr algn="ctr"/>
            <a:r>
              <a:rPr lang="en-US" dirty="0" smtClean="0"/>
              <a:t>Hospitals, medical clinics, physician offices, pharmacies, dentists, chiropractors, private companies, insurance companies, health care clearinghouses, schools, universities and state agencies</a:t>
            </a:r>
          </a:p>
          <a:p>
            <a:endParaRPr lang="en-US" dirty="0" smtClean="0"/>
          </a:p>
          <a:p>
            <a:pPr algn="ctr" eaLnBrk="1" hangingPunct="1"/>
            <a:r>
              <a:rPr lang="en-US" dirty="0" smtClean="0"/>
              <a:t>Employee Benefits Division of the Department of Finance and Administration                                            and                                                                                       Our Business Associates</a:t>
            </a:r>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AF2EC749EEF74E88DF3433358AB05B" ma:contentTypeVersion="1" ma:contentTypeDescription="Create a new document." ma:contentTypeScope="" ma:versionID="ea360a7d5215342c3772d5021d0804c3">
  <xsd:schema xmlns:xsd="http://www.w3.org/2001/XMLSchema" xmlns:xs="http://www.w3.org/2001/XMLSchema" xmlns:p="http://schemas.microsoft.com/office/2006/metadata/properties" xmlns:ns1="http://schemas.microsoft.com/sharepoint/v3" targetNamespace="http://schemas.microsoft.com/office/2006/metadata/properties" ma:root="true" ma:fieldsID="fecde27bb6b011d69a87481fcfaf1adf"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FEC23EE-B26D-497E-99BA-CE9EBE6E24C6}"/>
</file>

<file path=customXml/itemProps2.xml><?xml version="1.0" encoding="utf-8"?>
<ds:datastoreItem xmlns:ds="http://schemas.openxmlformats.org/officeDocument/2006/customXml" ds:itemID="{FDE25230-0CEF-4EA2-B4F4-375CA344785D}"/>
</file>

<file path=customXml/itemProps3.xml><?xml version="1.0" encoding="utf-8"?>
<ds:datastoreItem xmlns:ds="http://schemas.openxmlformats.org/officeDocument/2006/customXml" ds:itemID="{41BB530E-ACBD-40EF-B016-0959C797783A}"/>
</file>

<file path=docProps/app.xml><?xml version="1.0" encoding="utf-8"?>
<Properties xmlns="http://schemas.openxmlformats.org/officeDocument/2006/extended-properties" xmlns:vt="http://schemas.openxmlformats.org/officeDocument/2006/docPropsVTypes">
  <Template>Flow</Template>
  <TotalTime>2293</TotalTime>
  <Words>3088</Words>
  <Application>Microsoft Office PowerPoint</Application>
  <PresentationFormat>On-screen Show (4:3)</PresentationFormat>
  <Paragraphs>299</Paragraphs>
  <Slides>53</Slides>
  <Notes>3</Notes>
  <HiddenSlides>0</HiddenSlides>
  <MMClips>1</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Flow</vt:lpstr>
      <vt:lpstr>HIPAA In The Workplace</vt:lpstr>
      <vt:lpstr>What is HIPAA?</vt:lpstr>
      <vt:lpstr>Slide 3</vt:lpstr>
      <vt:lpstr>Privacy Effective Dates:</vt:lpstr>
      <vt:lpstr>What is the Privacy Regulation?</vt:lpstr>
      <vt:lpstr>What is Protected Health Information (PHI)?</vt:lpstr>
      <vt:lpstr>What makes it personally identifiable?</vt:lpstr>
      <vt:lpstr>Where will you see PHI?</vt:lpstr>
      <vt:lpstr>Who must comply with the HIPAA Regulations?</vt:lpstr>
      <vt:lpstr>Am I a Business Associate?</vt:lpstr>
      <vt:lpstr>Business Associates </vt:lpstr>
      <vt:lpstr>Business Associate Agreement </vt:lpstr>
      <vt:lpstr>Subcontractors: Business Associates ?</vt:lpstr>
      <vt:lpstr>PHI Permitted Uses and Disclosures:</vt:lpstr>
      <vt:lpstr>PHI Permitted Uses and Disclosures:</vt:lpstr>
      <vt:lpstr>Who is responsible for authorization, and when do we need it?</vt:lpstr>
      <vt:lpstr>HIPAA Security Effective Dates:</vt:lpstr>
      <vt:lpstr>What is the Security Regulation?</vt:lpstr>
      <vt:lpstr>What is the Security Regulation?</vt:lpstr>
      <vt:lpstr>What is the Security Regulation?</vt:lpstr>
      <vt:lpstr>What makes it electronic PHI?</vt:lpstr>
      <vt:lpstr>Genetic Information Non-Discrimination Act (GINA)</vt:lpstr>
      <vt:lpstr>G.I.N.A.: Title II</vt:lpstr>
      <vt:lpstr>G.I.N.A.: Title II</vt:lpstr>
      <vt:lpstr>What does HIPAA allow us to do?</vt:lpstr>
      <vt:lpstr>Unsecure PHI </vt:lpstr>
      <vt:lpstr>What is a Breach?</vt:lpstr>
      <vt:lpstr>What do I do If I think a Breach has Occurred?</vt:lpstr>
      <vt:lpstr>Business Associate Breaches</vt:lpstr>
      <vt:lpstr>Individual Breach Notification</vt:lpstr>
      <vt:lpstr>Individual Breach Notification</vt:lpstr>
      <vt:lpstr>Most Frequent Complaints:</vt:lpstr>
      <vt:lpstr>    What Happens with Non-Compliance? </vt:lpstr>
      <vt:lpstr>What Happens with Non-Compliance? </vt:lpstr>
      <vt:lpstr>Criminal Penalties  </vt:lpstr>
      <vt:lpstr>Attorney General Prosecution</vt:lpstr>
      <vt:lpstr>Attorney General Prosecution </vt:lpstr>
      <vt:lpstr>As a Supervisor- What can you do?</vt:lpstr>
      <vt:lpstr>4 ways to secure your workstation</vt:lpstr>
      <vt:lpstr>Ways to eliminate unauthorized use</vt:lpstr>
      <vt:lpstr>If you have any doubt whether HIPAA applies:</vt:lpstr>
      <vt:lpstr>Procedural Safeguards:</vt:lpstr>
      <vt:lpstr>Procedural Safeguards:  Employee Benefits Division Workforce </vt:lpstr>
      <vt:lpstr>Compliance 360 Catalog</vt:lpstr>
      <vt:lpstr>Compliance 360 Search </vt:lpstr>
      <vt:lpstr>Fund Raising</vt:lpstr>
      <vt:lpstr>Marketing</vt:lpstr>
      <vt:lpstr>Sales of PHI- Prohibited</vt:lpstr>
      <vt:lpstr>HIPAA Final Omnibus Rule</vt:lpstr>
      <vt:lpstr>Security Questions</vt:lpstr>
      <vt:lpstr>Security Examples</vt:lpstr>
      <vt:lpstr>Security Examples</vt:lpstr>
      <vt:lpstr>Questions?</vt:lpstr>
    </vt:vector>
  </TitlesOfParts>
  <Company>AR-Dept of Finance &amp; Admin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HIPAA In The Workplace</dc:title>
  <dc:creator>Amy Tustison</dc:creator>
  <cp:lastModifiedBy>Sherri Saxby</cp:lastModifiedBy>
  <cp:revision>413</cp:revision>
  <dcterms:created xsi:type="dcterms:W3CDTF">2008-11-19T14:59:26Z</dcterms:created>
  <dcterms:modified xsi:type="dcterms:W3CDTF">2013-08-08T20:52:22Z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0x010100C0AF2EC749EEF74E88DF3433358AB05B</vt:lpwstr>
  </property>
  <property fmtid="{D5CDD505-2E9C-101B-9397-08002B2CF9AE}" pid="3" name="Order">
    <vt:r8>94100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